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78" r:id="rId4"/>
    <p:sldId id="280" r:id="rId5"/>
    <p:sldId id="281" r:id="rId6"/>
    <p:sldId id="282" r:id="rId7"/>
    <p:sldId id="283" r:id="rId8"/>
    <p:sldId id="257" r:id="rId9"/>
    <p:sldId id="259" r:id="rId10"/>
    <p:sldId id="262" r:id="rId11"/>
    <p:sldId id="263" r:id="rId12"/>
    <p:sldId id="313" r:id="rId13"/>
    <p:sldId id="298" r:id="rId14"/>
    <p:sldId id="299" r:id="rId15"/>
    <p:sldId id="300" r:id="rId16"/>
    <p:sldId id="302" r:id="rId17"/>
    <p:sldId id="303" r:id="rId18"/>
    <p:sldId id="304" r:id="rId19"/>
    <p:sldId id="305" r:id="rId20"/>
    <p:sldId id="306" r:id="rId21"/>
    <p:sldId id="308" r:id="rId22"/>
    <p:sldId id="309" r:id="rId23"/>
    <p:sldId id="310" r:id="rId24"/>
    <p:sldId id="314" r:id="rId25"/>
    <p:sldId id="311" r:id="rId26"/>
  </p:sldIdLst>
  <p:sldSz cx="12192000" cy="6858000"/>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eda zanotti" initials="Iz" lastIdx="13" clrIdx="0"/>
  <p:cmAuthor id="2" name="Ieda" initials="I"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snapToGrid="0">
      <p:cViewPr varScale="1">
        <p:scale>
          <a:sx n="70" d="100"/>
          <a:sy n="70" d="100"/>
        </p:scale>
        <p:origin x="732" y="72"/>
      </p:cViewPr>
      <p:guideLst>
        <p:guide orient="horz" pos="2160"/>
        <p:guide pos="3840"/>
      </p:guideLst>
    </p:cSldViewPr>
  </p:slideViewPr>
  <p:notesTextViewPr>
    <p:cViewPr>
      <p:scale>
        <a:sx n="1" d="1"/>
        <a:sy n="1" d="1"/>
      </p:scale>
      <p:origin x="0" y="0"/>
    </p:cViewPr>
  </p:notesTextViewPr>
  <p:sorterViewPr>
    <p:cViewPr>
      <p:scale>
        <a:sx n="100" d="100"/>
        <a:sy n="100" d="100"/>
      </p:scale>
      <p:origin x="0" y="-9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16T11:14:02.629" idx="7">
    <p:pos x="10" y="-453"/>
    <p:text>O termômetro auricular usa raio infravermelho para medir a temperatura que irradia do tímpano</p:text>
  </p:cm>
  <p:cm authorId="1" dt="2015-12-16T11:14:58.989" idx="8">
    <p:pos x="286" y="-325"/>
    <p:text>A tecnologia das botas espaciais foi aplicada às palmilhas de tênis, que absorvem o impacto das passadas dos atletas</p:text>
  </p:cm>
  <p:cm authorId="1" dt="2015-12-16T11:15:33.750" idx="9">
    <p:pos x="905" y="-460"/>
    <p:text>Quando Neil Armstrong disse a sua famosa frase "um salto gigantesco para a humanidade", ele provavelmente não tinha previsto a conotação literal que ela teria. Os tênis esportivos de hoje emprestaram a tecnologia das botas lunares que deram aquele salto pela primeira vez.
A roupa espacial projetada para as missões Apollo incluía botas especialmente feitas para proporcionar um salto nos passos dos astronautas ao mesmo tempo em que forneciam ventilação. As empresas de calçados esportivos adotaram esse tecnologia para construir tênis melhores, que absorvem o impacto nos pés e pernas.
Um exemplo é a empresa Kangaroos USA, que em meados dos anos 80 aplicou os princípios e os materiais das botas lunares em uma nova linha de tênis esportivos. Com a ajuda da Nasa, a Kangaroos patenteou o tecido de espuma de poliuretano tridimensional Dynacoil, que  distribui o impacto no seu pé quando você caminha ou corre. Ao enrolar as fibras dentro do tecido, a Kangaroos absorve a energia de seus pés atingindo o solo, devolvendo-a para seu pé.
Outro fabricante de sapatos, a Avia, também converteu a tecnologia as botas lunares para os tênis esportivos. A câmera de compressão patenteada pela Avia fornecia absorção de coque e amortecimento nos tênis por períodos de uso mais longos.</p:text>
  </p:cm>
  <p:cm authorId="1" dt="2015-12-16T11:16:29.093" idx="10">
    <p:pos x="587" y="-259"/>
    <p:text>Chamadas de longa distância só são possíveis hoje porque a Nasa criou satélites que permitiam às pessoas conversar em terra</p:text>
  </p:cm>
  <p:cm authorId="1" dt="2015-12-16T11:16:51.071" idx="11">
    <p:pos x="247" y="-463"/>
    <p:text>capacidade de transportar conversas de longa distância não aconteceu da noite para o dia. Ela não está conectada a uma invenção específica da Nasa - a melhoria das telecomunicações levou décadas para acontecer.
Antes de os homens serem enviados ao espaço, a Nasa construiu satélites que poderiam dizer às pessoas em terra como era o espaço sideral. Usando tecnologia de satélite similar, cerca de 200 satélites de comunicação orbitam o globo todos os dias. Esses satélites enviam a recebem mensagens que permitem que chamemos nossos amigos nos EUA quando nós estamos em São Paulo. A Nasa monitora a localização e a "saúde" desses satélites para garantir que continuemos a falar com as pessoas ao redor do mundo ou no bairro vizinho.
O mito Tang
Como você pode ver, a pesquisa inovadora financiada através da Nasa tem papel importante em nosso cotidiano. Mas às vezes as pessoas atribuem à Nasa o desenvolvimento de produtos que nada têm a ver com a agência espacial. O mito mais comum envolve o suco de frutas em pó Tang. Embora você ouça com frequência que a Nasa inventou o Tang como bebiba espacial, na verdade a General Mills o fez em 1957. Ele foi associado à Nasa por ter sido selecionado como parte de um experimento, em 1962, para encontrar os alimentos mais adequados para se comer no espaço.</p:text>
  </p:cm>
  <p:cm authorId="1" dt="2015-12-16T11:17:47.828" idx="12">
    <p:pos x="1806" y="-289"/>
    <p:text>A Nasa e a empresa Honeywell desenvolveram o detector de fumaça para a primeira estação espacial americana, a Skylab</p:text>
  </p:cm>
  <p:cm authorId="1" dt="2015-12-16T11:18:06.237" idx="13">
    <p:pos x="1501" y="-249"/>
    <p:text>Onde há fumaça, há fogo. Os engenheiros da Nasa sabiam disso quando estavam projetando a Skylab nos anos 70. A Skylab foi a primeira estação espacial americana, e os astronautas precisariam saber se um incêndio havia começado ou se gases venenosos estavam sendo liberados dentro do veículo. Em parceria com a Honeywell Corporation, a Nasa inventou o primeiro detector de fumaça ajustável com diferentes níveis de sensibilidade para prevenir falsos alarmes.
Você pode saber mais sobre os detectores de fumaça em Como funcionam os detectores de fumaça, mas o primeiro dispositivo a chegar ao mercado é chamado de detector de fumaça por ionização. Isso quer dizer que ele usa um elemento radioativo chamado amerício-241 para localizar fumaça ou gases tóxicos. Quando partículas de ar limpo entram no detector de fumaça, o amerício-241 os ioniza, o que cria uma corrente elétrica. Se partículas externas entram no detector, ele quebra aquela interação, disparando o alarme.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931D849-2A33-467D-8FB0-CA919D96E3E3}" type="datetimeFigureOut">
              <a:rPr lang="pt-BR"/>
              <a:pPr>
                <a:defRPr/>
              </a:pPr>
              <a:t>16/03/2017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EBB27D6-4F60-4C1B-B26C-9C7DD8C03777}" type="slidenum">
              <a:rPr lang="pt-BR" altLang="pt-BR"/>
              <a:pPr>
                <a:defRPr/>
              </a:pPr>
              <a:t>‹nº›</a:t>
            </a:fld>
            <a:endParaRPr lang="pt-BR" altLang="pt-BR"/>
          </a:p>
        </p:txBody>
      </p:sp>
    </p:spTree>
    <p:extLst>
      <p:ext uri="{BB962C8B-B14F-4D97-AF65-F5344CB8AC3E}">
        <p14:creationId xmlns:p14="http://schemas.microsoft.com/office/powerpoint/2010/main" val="1586350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51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8FBD19-AE44-4DCB-9BB4-C573215E85A5}" type="slidenum">
              <a:rPr lang="pt-BR" altLang="pt-BR"/>
              <a:pPr/>
              <a:t>2</a:t>
            </a:fld>
            <a:endParaRPr lang="pt-BR" altLang="pt-BR"/>
          </a:p>
        </p:txBody>
      </p:sp>
    </p:spTree>
    <p:extLst>
      <p:ext uri="{BB962C8B-B14F-4D97-AF65-F5344CB8AC3E}">
        <p14:creationId xmlns:p14="http://schemas.microsoft.com/office/powerpoint/2010/main" val="281923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a:defRPr/>
            </a:pPr>
            <a:fld id="{88BA23AC-101F-4F8E-8BED-1A5CB4C9EE8F}" type="datetimeFigureOut">
              <a:rPr lang="pt-BR" smtClean="0"/>
              <a:pPr>
                <a:defRPr/>
              </a:pPr>
              <a:t>16/03/2017</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149E1205-2CC7-4C8D-9DA4-8AC1CFEF52C8}" type="slidenum">
              <a:rPr lang="pt-BR" altLang="pt-BR" smtClean="0"/>
              <a:pPr>
                <a:defRPr/>
              </a:pPr>
              <a:t>‹nº›</a:t>
            </a:fld>
            <a:endParaRPr lang="pt-BR" altLang="pt-BR"/>
          </a:p>
        </p:txBody>
      </p:sp>
    </p:spTree>
    <p:extLst>
      <p:ext uri="{BB962C8B-B14F-4D97-AF65-F5344CB8AC3E}">
        <p14:creationId xmlns:p14="http://schemas.microsoft.com/office/powerpoint/2010/main" val="408628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fld id="{04A3A8F3-DBD8-43C9-88CE-D9F4CFE359BA}" type="datetimeFigureOut">
              <a:rPr lang="pt-BR" smtClean="0"/>
              <a:pPr>
                <a:defRPr/>
              </a:pPr>
              <a:t>16/03/2017</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2DA013DE-0AD3-456B-8042-1CD8BD03737B}" type="slidenum">
              <a:rPr lang="pt-BR" altLang="pt-BR" smtClean="0"/>
              <a:pPr>
                <a:defRPr/>
              </a:pPr>
              <a:t>‹nº›</a:t>
            </a:fld>
            <a:endParaRPr lang="pt-BR" altLang="pt-BR"/>
          </a:p>
        </p:txBody>
      </p:sp>
    </p:spTree>
    <p:extLst>
      <p:ext uri="{BB962C8B-B14F-4D97-AF65-F5344CB8AC3E}">
        <p14:creationId xmlns:p14="http://schemas.microsoft.com/office/powerpoint/2010/main" val="8204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fld id="{2546E7DE-B1EF-4017-A6D6-6F45C2529FFF}" type="datetimeFigureOut">
              <a:rPr lang="pt-BR" smtClean="0"/>
              <a:pPr>
                <a:defRPr/>
              </a:pPr>
              <a:t>16/03/2017</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B7964B23-E9F1-48CF-A4E0-4E6AEC7DB96F}" type="slidenum">
              <a:rPr lang="pt-BR" altLang="pt-BR" smtClean="0"/>
              <a:pPr>
                <a:defRPr/>
              </a:pPr>
              <a:t>‹nº›</a:t>
            </a:fld>
            <a:endParaRPr lang="pt-BR" altLang="pt-BR"/>
          </a:p>
        </p:txBody>
      </p:sp>
    </p:spTree>
    <p:extLst>
      <p:ext uri="{BB962C8B-B14F-4D97-AF65-F5344CB8AC3E}">
        <p14:creationId xmlns:p14="http://schemas.microsoft.com/office/powerpoint/2010/main" val="124231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fld id="{90F0BA07-B3B1-4FC7-B13D-84EC6E09CDD1}" type="datetimeFigureOut">
              <a:rPr lang="pt-BR" smtClean="0"/>
              <a:pPr>
                <a:defRPr/>
              </a:pPr>
              <a:t>16/03/2017</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9BB9FA06-4850-45F6-8E9B-A8D9D70C5E3B}" type="slidenum">
              <a:rPr lang="pt-BR" altLang="pt-BR" smtClean="0"/>
              <a:pPr>
                <a:defRPr/>
              </a:pPr>
              <a:t>‹nº›</a:t>
            </a:fld>
            <a:endParaRPr lang="pt-BR" altLang="pt-BR"/>
          </a:p>
        </p:txBody>
      </p:sp>
    </p:spTree>
    <p:extLst>
      <p:ext uri="{BB962C8B-B14F-4D97-AF65-F5344CB8AC3E}">
        <p14:creationId xmlns:p14="http://schemas.microsoft.com/office/powerpoint/2010/main" val="299112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a:defRPr/>
            </a:pPr>
            <a:fld id="{E4104EFF-43CD-447E-AB58-AE7B9E60BDEC}" type="datetimeFigureOut">
              <a:rPr lang="pt-BR" smtClean="0"/>
              <a:pPr>
                <a:defRPr/>
              </a:pPr>
              <a:t>16/03/2017</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DA7E5F3F-D3E6-46A5-9191-32F00A2A6AF2}" type="slidenum">
              <a:rPr lang="pt-BR" altLang="pt-BR" smtClean="0"/>
              <a:pPr>
                <a:defRPr/>
              </a:pPr>
              <a:t>‹nº›</a:t>
            </a:fld>
            <a:endParaRPr lang="pt-BR" altLang="pt-BR"/>
          </a:p>
        </p:txBody>
      </p:sp>
    </p:spTree>
    <p:extLst>
      <p:ext uri="{BB962C8B-B14F-4D97-AF65-F5344CB8AC3E}">
        <p14:creationId xmlns:p14="http://schemas.microsoft.com/office/powerpoint/2010/main" val="225552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a:defRPr/>
            </a:pPr>
            <a:fld id="{1CCFAD1A-EEEA-4BEF-BBD2-D25594542D1B}" type="datetimeFigureOut">
              <a:rPr lang="pt-BR" smtClean="0"/>
              <a:pPr>
                <a:defRPr/>
              </a:pPr>
              <a:t>16/03/2017</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6F4D745D-40B6-405B-B228-2FE3DF7A416C}" type="slidenum">
              <a:rPr lang="pt-BR" altLang="pt-BR" smtClean="0"/>
              <a:pPr>
                <a:defRPr/>
              </a:pPr>
              <a:t>‹nº›</a:t>
            </a:fld>
            <a:endParaRPr lang="pt-BR" altLang="pt-BR"/>
          </a:p>
        </p:txBody>
      </p:sp>
    </p:spTree>
    <p:extLst>
      <p:ext uri="{BB962C8B-B14F-4D97-AF65-F5344CB8AC3E}">
        <p14:creationId xmlns:p14="http://schemas.microsoft.com/office/powerpoint/2010/main" val="190196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a:defRPr/>
            </a:pPr>
            <a:fld id="{50FC3DC1-20F8-4BC5-BDC2-A1E21ADF3CB6}" type="datetimeFigureOut">
              <a:rPr lang="pt-BR" smtClean="0"/>
              <a:pPr>
                <a:defRPr/>
              </a:pPr>
              <a:t>16/03/2017</a:t>
            </a:fld>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9" name="Espaço Reservado para Número de Slide 8"/>
          <p:cNvSpPr>
            <a:spLocks noGrp="1"/>
          </p:cNvSpPr>
          <p:nvPr>
            <p:ph type="sldNum" sz="quarter" idx="12"/>
          </p:nvPr>
        </p:nvSpPr>
        <p:spPr/>
        <p:txBody>
          <a:bodyPr/>
          <a:lstStyle/>
          <a:p>
            <a:pPr>
              <a:defRPr/>
            </a:pPr>
            <a:fld id="{95E3688F-918E-433D-91AC-18B8F36467F5}" type="slidenum">
              <a:rPr lang="pt-BR" altLang="pt-BR" smtClean="0"/>
              <a:pPr>
                <a:defRPr/>
              </a:pPr>
              <a:t>‹nº›</a:t>
            </a:fld>
            <a:endParaRPr lang="pt-BR" altLang="pt-BR"/>
          </a:p>
        </p:txBody>
      </p:sp>
    </p:spTree>
    <p:extLst>
      <p:ext uri="{BB962C8B-B14F-4D97-AF65-F5344CB8AC3E}">
        <p14:creationId xmlns:p14="http://schemas.microsoft.com/office/powerpoint/2010/main" val="261874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a:defRPr/>
            </a:pPr>
            <a:fld id="{A2D82660-9676-4CF2-AD73-EFEAB44CFEE6}" type="datetimeFigureOut">
              <a:rPr lang="pt-BR" smtClean="0"/>
              <a:pPr>
                <a:defRPr/>
              </a:pPr>
              <a:t>16/03/2017</a:t>
            </a:fld>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p:txBody>
          <a:bodyPr/>
          <a:lstStyle/>
          <a:p>
            <a:pPr>
              <a:defRPr/>
            </a:pPr>
            <a:fld id="{2746FB3E-A683-48D0-935C-1E82EDDDBD01}" type="slidenum">
              <a:rPr lang="pt-BR" altLang="pt-BR" smtClean="0"/>
              <a:pPr>
                <a:defRPr/>
              </a:pPr>
              <a:t>‹nº›</a:t>
            </a:fld>
            <a:endParaRPr lang="pt-BR" altLang="pt-BR"/>
          </a:p>
        </p:txBody>
      </p:sp>
    </p:spTree>
    <p:extLst>
      <p:ext uri="{BB962C8B-B14F-4D97-AF65-F5344CB8AC3E}">
        <p14:creationId xmlns:p14="http://schemas.microsoft.com/office/powerpoint/2010/main" val="54580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B71379D0-B7D8-45D3-A80F-EA3563C94976}" type="datetimeFigureOut">
              <a:rPr lang="pt-BR" smtClean="0"/>
              <a:pPr>
                <a:defRPr/>
              </a:pPr>
              <a:t>16/03/2017</a:t>
            </a:fld>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6AA36484-6657-4F66-B791-D696B9624665}" type="slidenum">
              <a:rPr lang="pt-BR" altLang="pt-BR" smtClean="0"/>
              <a:pPr>
                <a:defRPr/>
              </a:pPr>
              <a:t>‹nº›</a:t>
            </a:fld>
            <a:endParaRPr lang="pt-BR" altLang="pt-BR"/>
          </a:p>
        </p:txBody>
      </p:sp>
    </p:spTree>
    <p:extLst>
      <p:ext uri="{BB962C8B-B14F-4D97-AF65-F5344CB8AC3E}">
        <p14:creationId xmlns:p14="http://schemas.microsoft.com/office/powerpoint/2010/main" val="380653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fld id="{E8C052FD-5B89-4ABD-9F05-D272000D6D45}" type="datetimeFigureOut">
              <a:rPr lang="pt-BR" smtClean="0"/>
              <a:pPr>
                <a:defRPr/>
              </a:pPr>
              <a:t>16/03/2017</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01887565-465C-4D33-A868-10EBECB3450D}" type="slidenum">
              <a:rPr lang="pt-BR" altLang="pt-BR" smtClean="0"/>
              <a:pPr>
                <a:defRPr/>
              </a:pPr>
              <a:t>‹nº›</a:t>
            </a:fld>
            <a:endParaRPr lang="pt-BR" altLang="pt-BR"/>
          </a:p>
        </p:txBody>
      </p:sp>
    </p:spTree>
    <p:extLst>
      <p:ext uri="{BB962C8B-B14F-4D97-AF65-F5344CB8AC3E}">
        <p14:creationId xmlns:p14="http://schemas.microsoft.com/office/powerpoint/2010/main" val="16866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fld id="{64B596C4-20A6-4C98-822B-924081679617}" type="datetimeFigureOut">
              <a:rPr lang="pt-BR" smtClean="0"/>
              <a:pPr>
                <a:defRPr/>
              </a:pPr>
              <a:t>16/03/2017</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8FFD7C5B-6E0A-454E-9F4D-DBE132BAFC32}" type="slidenum">
              <a:rPr lang="pt-BR" altLang="pt-BR" smtClean="0"/>
              <a:pPr>
                <a:defRPr/>
              </a:pPr>
              <a:t>‹nº›</a:t>
            </a:fld>
            <a:endParaRPr lang="pt-BR" altLang="pt-BR"/>
          </a:p>
        </p:txBody>
      </p:sp>
    </p:spTree>
    <p:extLst>
      <p:ext uri="{BB962C8B-B14F-4D97-AF65-F5344CB8AC3E}">
        <p14:creationId xmlns:p14="http://schemas.microsoft.com/office/powerpoint/2010/main" val="268960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5EAFDBC-8531-4055-B898-38C841D3B937}" type="datetimeFigureOut">
              <a:rPr lang="pt-BR" smtClean="0"/>
              <a:pPr>
                <a:defRPr/>
              </a:pPr>
              <a:t>16/03/2017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6F1B02-28AA-4EE2-9B54-FE2C81E516EC}" type="slidenum">
              <a:rPr lang="pt-BR" altLang="pt-BR" smtClean="0"/>
              <a:pPr>
                <a:defRPr/>
              </a:pPr>
              <a:t>‹nº›</a:t>
            </a:fld>
            <a:endParaRPr lang="pt-BR" altLang="pt-BR"/>
          </a:p>
        </p:txBody>
      </p:sp>
      <p:pic>
        <p:nvPicPr>
          <p:cNvPr id="7" name="Picture 9" descr="http://www5.fgv.br/fgvonline/static/Uploads/Case/7813de03-6ee2-469b-ba9f-5293b0e0263b/Imagens-Conteudo/SEBRAE.png"/>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6625" y="312738"/>
            <a:ext cx="1993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262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goo.gl/f35L4C" TargetMode="External"/><Relationship Id="rId3" Type="http://schemas.openxmlformats.org/officeDocument/2006/relationships/image" Target="../media/image4.png"/><Relationship Id="rId7" Type="http://schemas.openxmlformats.org/officeDocument/2006/relationships/hyperlink" Target="http://www.mundodastribos.com/"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esbocosermao.com/" TargetMode="External"/><Relationship Id="rId11" Type="http://schemas.openxmlformats.org/officeDocument/2006/relationships/image" Target="../media/image26.png"/><Relationship Id="rId5" Type="http://schemas.openxmlformats.org/officeDocument/2006/relationships/hyperlink" Target="https://www.google.com.br/url?sa=i&amp;rct=j&amp;q=&amp;esrc=s&amp;source=images&amp;cd=&amp;cad=rja&amp;uact=8&amp;ved=0ahUKEwj6xJuit8DMAhXFEZAKHeoTCukQjB0IBg&amp;url=http://www.esbocosermao.com/2013/08/derrubando-muros-e-construindo-pontes.html&amp;bvm=bv.121099550,d.Y2I&amp;psig=AFQjCNFSWbJTL4T7UTxbVjtwJqISKXSieg&amp;ust=1462451678788476" TargetMode="External"/><Relationship Id="rId10" Type="http://schemas.openxmlformats.org/officeDocument/2006/relationships/image" Target="../media/image25.jpeg"/><Relationship Id="rId4" Type="http://schemas.openxmlformats.org/officeDocument/2006/relationships/hyperlink" Target="http://icon-icons.com/pt/icone/ideia-bulbo-ideia/2764" TargetMode="Externa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icon-icons.com/pt/icone/ideia-bulbo-ideia/2764"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icon-icons.com/pt/icone/ideia-bulbo-ideia/2764"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icon-icons.com/pt/icone/ideia-bulbo-ideia/276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icon-icons.com/pt/icone/ideia-bulbo-ideia/2764"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hyperlink" Target="http://icon-icons.com/pt/icone/ideia-bulbo-ideia/2764" TargetMode="External"/><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icon-icons.com/pt/icone/ideia-bulbo-ideia/2764"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icon-icons.com/pt/icone/ideia-bulbo-ideia/2764"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goo.gl/CxUK5t" TargetMode="External"/><Relationship Id="rId13" Type="http://schemas.openxmlformats.org/officeDocument/2006/relationships/hyperlink" Target="https://goo.gl/hKE9vD" TargetMode="External"/><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hyperlink" Target="https://goo.gl/JTO6Pe" TargetMode="External"/><Relationship Id="rId2" Type="http://schemas.openxmlformats.org/officeDocument/2006/relationships/image" Target="../media/image17.jpeg"/><Relationship Id="rId16" Type="http://schemas.openxmlformats.org/officeDocument/2006/relationships/hyperlink" Target="http://icon-icons.com/pt/icone/ideia-bulbo-ideia/2764"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goo.gl/W5SwBB" TargetMode="External"/><Relationship Id="rId5" Type="http://schemas.openxmlformats.org/officeDocument/2006/relationships/image" Target="../media/image20.png"/><Relationship Id="rId15" Type="http://schemas.openxmlformats.org/officeDocument/2006/relationships/image" Target="../media/image4.png"/><Relationship Id="rId10" Type="http://schemas.openxmlformats.org/officeDocument/2006/relationships/hyperlink" Target="http://goo.gl/9udpkw" TargetMode="External"/><Relationship Id="rId4" Type="http://schemas.openxmlformats.org/officeDocument/2006/relationships/image" Target="../media/image19.jpeg"/><Relationship Id="rId9" Type="http://schemas.openxmlformats.org/officeDocument/2006/relationships/hyperlink" Target="http://goo.gl/rTZeSp" TargetMode="External"/><Relationship Id="rId14" Type="http://schemas.openxmlformats.org/officeDocument/2006/relationships/hyperlink" Target="http://goo.gl/A5CtY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http://icon-icons.com/pt/icone/ideia-bulbo-ideia/2764"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descr="http://planetasustentavel.abril.com.br/imagem/cursos-liderancas-inovadoras-sustentabilidade-5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88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CaixaDeTexto 1"/>
          <p:cNvSpPr txBox="1">
            <a:spLocks noChangeArrowheads="1"/>
          </p:cNvSpPr>
          <p:nvPr/>
        </p:nvSpPr>
        <p:spPr bwMode="auto">
          <a:xfrm>
            <a:off x="928686" y="3417093"/>
            <a:ext cx="10334625" cy="830263"/>
          </a:xfrm>
          <a:prstGeom prst="rect">
            <a:avLst/>
          </a:prstGeom>
          <a:solidFill>
            <a:schemeClr val="accent1">
              <a:lumMod val="60000"/>
              <a:lumOff val="4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pt-BR" altLang="pt-BR" sz="4800" b="1" dirty="0">
                <a:latin typeface="Arial" panose="020B0604020202020204" pitchFamily="34" charset="0"/>
                <a:cs typeface="Arial" panose="020B0604020202020204" pitchFamily="34" charset="0"/>
              </a:rPr>
              <a:t>Ideias que conectam com o futuro</a:t>
            </a:r>
          </a:p>
        </p:txBody>
      </p:sp>
      <p:sp>
        <p:nvSpPr>
          <p:cNvPr id="2053" name="CaixaDeTexto 3"/>
          <p:cNvSpPr txBox="1">
            <a:spLocks noChangeArrowheads="1"/>
          </p:cNvSpPr>
          <p:nvPr/>
        </p:nvSpPr>
        <p:spPr bwMode="auto">
          <a:xfrm>
            <a:off x="928687" y="2392362"/>
            <a:ext cx="10334625" cy="830262"/>
          </a:xfrm>
          <a:prstGeom prst="rect">
            <a:avLst/>
          </a:prstGeom>
          <a:solidFill>
            <a:schemeClr val="accent1">
              <a:lumMod val="60000"/>
              <a:lumOff val="4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pt-BR" altLang="pt-BR" sz="4800" b="1" dirty="0">
                <a:latin typeface="Arial" panose="020B0604020202020204" pitchFamily="34" charset="0"/>
                <a:cs typeface="Arial" panose="020B0604020202020204" pitchFamily="34" charset="0"/>
              </a:rPr>
              <a:t>INOVAÇÃO E SUSTENTABILIDADE</a:t>
            </a:r>
          </a:p>
        </p:txBody>
      </p:sp>
      <p:pic>
        <p:nvPicPr>
          <p:cNvPr id="3078" name="Picture 9" descr="http://www5.fgv.br/fgvonline/static/Uploads/Case/7813de03-6ee2-469b-ba9f-5293b0e0263b/Imagens-Conteudo/SEBR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746" y="252412"/>
            <a:ext cx="1993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CaixaDeTexto 1"/>
          <p:cNvSpPr txBox="1">
            <a:spLocks noChangeArrowheads="1"/>
          </p:cNvSpPr>
          <p:nvPr/>
        </p:nvSpPr>
        <p:spPr bwMode="auto">
          <a:xfrm>
            <a:off x="0" y="6734175"/>
            <a:ext cx="3335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 http://goo.gl/Ol3VrD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upo 1"/>
          <p:cNvGrpSpPr>
            <a:grpSpLocks/>
          </p:cNvGrpSpPr>
          <p:nvPr/>
        </p:nvGrpSpPr>
        <p:grpSpPr bwMode="auto">
          <a:xfrm>
            <a:off x="0" y="209550"/>
            <a:ext cx="12347575" cy="6648450"/>
            <a:chOff x="0" y="209550"/>
            <a:chExt cx="12348161" cy="6648450"/>
          </a:xfrm>
        </p:grpSpPr>
        <p:sp>
          <p:nvSpPr>
            <p:cNvPr id="13322" name="CaixaDeTexto 4"/>
            <p:cNvSpPr txBox="1">
              <a:spLocks noChangeArrowheads="1"/>
            </p:cNvSpPr>
            <p:nvPr/>
          </p:nvSpPr>
          <p:spPr bwMode="auto">
            <a:xfrm>
              <a:off x="233363" y="1144588"/>
              <a:ext cx="72056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a:t>pensando fora da caixa ..........</a:t>
              </a:r>
            </a:p>
          </p:txBody>
        </p:sp>
        <p:sp>
          <p:nvSpPr>
            <p:cNvPr id="13324" name="CaixaDeTexto 2"/>
            <p:cNvSpPr txBox="1">
              <a:spLocks noChangeArrowheads="1"/>
            </p:cNvSpPr>
            <p:nvPr/>
          </p:nvSpPr>
          <p:spPr bwMode="auto">
            <a:xfrm>
              <a:off x="1393786" y="209550"/>
              <a:ext cx="7396202" cy="76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a:latin typeface="Arial" panose="020B0604020202020204" pitchFamily="34" charset="0"/>
                  <a:cs typeface="Arial" panose="020B0604020202020204" pitchFamily="34" charset="0"/>
                </a:rPr>
                <a:t>SAINDO DO QUADRADO</a:t>
              </a:r>
            </a:p>
          </p:txBody>
        </p:sp>
        <p:sp>
          <p:nvSpPr>
            <p:cNvPr id="13325" name="CaixaDeTexto 9"/>
            <p:cNvSpPr txBox="1">
              <a:spLocks noChangeArrowheads="1"/>
            </p:cNvSpPr>
            <p:nvPr/>
          </p:nvSpPr>
          <p:spPr bwMode="auto">
            <a:xfrm>
              <a:off x="11183938" y="6321425"/>
              <a:ext cx="75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S10E1</a:t>
              </a:r>
            </a:p>
          </p:txBody>
        </p:sp>
        <p:pic>
          <p:nvPicPr>
            <p:cNvPr id="13326" name="Imagem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00775"/>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CaixaDeTexto 1"/>
            <p:cNvSpPr txBox="1">
              <a:spLocks noChangeArrowheads="1"/>
            </p:cNvSpPr>
            <p:nvPr/>
          </p:nvSpPr>
          <p:spPr bwMode="auto">
            <a:xfrm>
              <a:off x="7919036" y="1640682"/>
              <a:ext cx="442912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VÍDEO:MELANCIAS QUADRADAS</a:t>
              </a:r>
            </a:p>
          </p:txBody>
        </p:sp>
      </p:grpSp>
      <p:pic>
        <p:nvPicPr>
          <p:cNvPr id="13315" name="Picture 13" descr="http://icon-icons.com/icons2/37/PNG/512/ideabulb_idea_33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4"/>
              </a:rPr>
              <a:t>Fonte: icon-icons.com</a:t>
            </a:r>
            <a:endParaRPr lang="pt-BR" altLang="pt-BR" sz="1000"/>
          </a:p>
        </p:txBody>
      </p:sp>
      <p:sp>
        <p:nvSpPr>
          <p:cNvPr id="13317" name="Retângulo 2"/>
          <p:cNvSpPr>
            <a:spLocks noChangeArrowheads="1"/>
          </p:cNvSpPr>
          <p:nvPr/>
        </p:nvSpPr>
        <p:spPr bwMode="auto">
          <a:xfrm>
            <a:off x="-39688" y="5945188"/>
            <a:ext cx="496887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5"/>
              </a:rPr>
              <a:t>Fonte: </a:t>
            </a:r>
            <a:r>
              <a:rPr lang="pt-BR" altLang="pt-BR" sz="1000">
                <a:solidFill>
                  <a:srgbClr val="7D7D7D"/>
                </a:solidFill>
                <a:latin typeface="Arial" panose="020B0604020202020204" pitchFamily="34" charset="0"/>
                <a:hlinkClick r:id="rId6"/>
              </a:rPr>
              <a:t>www.esbocosermao.com</a:t>
            </a:r>
            <a:r>
              <a:rPr lang="pt-BR" altLang="pt-BR" sz="1000">
                <a:solidFill>
                  <a:srgbClr val="7D7D7D"/>
                </a:solidFill>
                <a:latin typeface="Arial" panose="020B0604020202020204" pitchFamily="34" charset="0"/>
              </a:rPr>
              <a:t> , </a:t>
            </a:r>
            <a:r>
              <a:rPr lang="pt-BR" altLang="pt-BR" sz="1000">
                <a:solidFill>
                  <a:srgbClr val="7D7D7D"/>
                </a:solidFill>
                <a:latin typeface="Arial" panose="020B0604020202020204" pitchFamily="34" charset="0"/>
                <a:hlinkClick r:id="rId7"/>
              </a:rPr>
              <a:t>www.mundodastribos.com</a:t>
            </a:r>
            <a:r>
              <a:rPr lang="pt-BR" altLang="pt-BR" sz="1000">
                <a:solidFill>
                  <a:srgbClr val="7D7D7D"/>
                </a:solidFill>
                <a:latin typeface="Arial" panose="020B0604020202020204" pitchFamily="34" charset="0"/>
              </a:rPr>
              <a:t> , </a:t>
            </a:r>
            <a:r>
              <a:rPr lang="pt-BR" altLang="pt-BR" sz="1000">
                <a:solidFill>
                  <a:srgbClr val="7D7D7D"/>
                </a:solidFill>
                <a:latin typeface="Arial" panose="020B0604020202020204" pitchFamily="34" charset="0"/>
                <a:hlinkClick r:id="rId8"/>
              </a:rPr>
              <a:t>http://goo.gl/f35L4C</a:t>
            </a:r>
            <a:r>
              <a:rPr lang="pt-BR" altLang="pt-BR" sz="1000">
                <a:solidFill>
                  <a:srgbClr val="7D7D7D"/>
                </a:solidFill>
                <a:latin typeface="Arial" panose="020B0604020202020204" pitchFamily="34" charset="0"/>
              </a:rPr>
              <a:t>    </a:t>
            </a:r>
            <a:endParaRPr lang="pt-BR" altLang="pt-BR" sz="1000"/>
          </a:p>
        </p:txBody>
      </p:sp>
      <p:pic>
        <p:nvPicPr>
          <p:cNvPr id="13318" name="Picture 18" descr="http://cdn1.mundodastribos.com/625619-Melancias-quadradas-como-s%C3%A3o-cultivadas-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1950" y="2119313"/>
            <a:ext cx="634682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6" descr="http://1.bp.blogspot.com/-YjSPMeCeoMw/UiDvFRbbWGI/AAAAAAAAIRY/DSMQFQCdYOw/s1600/derrubando+muros+e+construindo+pont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119313"/>
            <a:ext cx="468312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m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67738" y="2119313"/>
            <a:ext cx="362426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7"/>
          <p:cNvSpPr txBox="1">
            <a:spLocks noChangeArrowheads="1"/>
          </p:cNvSpPr>
          <p:nvPr/>
        </p:nvSpPr>
        <p:spPr bwMode="auto">
          <a:xfrm>
            <a:off x="5336275" y="1597025"/>
            <a:ext cx="648425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smtClean="0"/>
              <a:t>New </a:t>
            </a:r>
            <a:r>
              <a:rPr lang="pt-BR" altLang="pt-BR" sz="4400" b="1" dirty="0" err="1" smtClean="0"/>
              <a:t>Coke</a:t>
            </a:r>
            <a:endParaRPr lang="pt-BR" altLang="pt-BR" sz="4400" b="1" dirty="0" smtClean="0"/>
          </a:p>
          <a:p>
            <a:pPr eaLnBrk="1" hangingPunct="1">
              <a:lnSpc>
                <a:spcPct val="100000"/>
              </a:lnSpc>
              <a:spcBef>
                <a:spcPct val="0"/>
              </a:spcBef>
              <a:buFontTx/>
              <a:buNone/>
            </a:pPr>
            <a:r>
              <a:rPr lang="pt-BR" altLang="pt-BR" sz="4400" b="1" dirty="0" smtClean="0"/>
              <a:t>                 </a:t>
            </a:r>
          </a:p>
          <a:p>
            <a:pPr eaLnBrk="1" hangingPunct="1">
              <a:lnSpc>
                <a:spcPct val="100000"/>
              </a:lnSpc>
              <a:spcBef>
                <a:spcPct val="0"/>
              </a:spcBef>
              <a:buFontTx/>
              <a:buNone/>
            </a:pPr>
            <a:r>
              <a:rPr lang="pt-BR" altLang="pt-BR" sz="4400" b="1" dirty="0" smtClean="0"/>
              <a:t>           </a:t>
            </a:r>
            <a:r>
              <a:rPr lang="pt-BR" altLang="pt-BR" sz="4400" b="1" dirty="0" err="1" smtClean="0"/>
              <a:t>Tv</a:t>
            </a:r>
            <a:r>
              <a:rPr lang="pt-BR" altLang="pt-BR" sz="4400" b="1" dirty="0" smtClean="0"/>
              <a:t> com Óculos </a:t>
            </a:r>
            <a:r>
              <a:rPr lang="pt-BR" altLang="pt-BR" sz="4400" b="1" dirty="0"/>
              <a:t>3D</a:t>
            </a:r>
            <a:endParaRPr lang="pt-BR" altLang="pt-BR" sz="1800" b="1" dirty="0"/>
          </a:p>
          <a:p>
            <a:pPr eaLnBrk="1" hangingPunct="1">
              <a:lnSpc>
                <a:spcPct val="100000"/>
              </a:lnSpc>
              <a:spcBef>
                <a:spcPct val="0"/>
              </a:spcBef>
              <a:buFontTx/>
              <a:buNone/>
            </a:pPr>
            <a:endParaRPr lang="pt-BR" altLang="pt-BR" sz="4400" b="1" dirty="0"/>
          </a:p>
        </p:txBody>
      </p:sp>
      <p:pic>
        <p:nvPicPr>
          <p:cNvPr id="15363" name="Picture 9" descr="http://www5.fgv.br/fgvonline/static/Uploads/Case/7813de03-6ee2-469b-ba9f-5293b0e0263b/Imagens-Conteudo/SEBRA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6625" y="312738"/>
            <a:ext cx="1993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3125" y="1751013"/>
            <a:ext cx="364966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3513" y="3845719"/>
            <a:ext cx="30162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tângulo 2"/>
          <p:cNvSpPr>
            <a:spLocks noChangeArrowheads="1"/>
          </p:cNvSpPr>
          <p:nvPr/>
        </p:nvSpPr>
        <p:spPr bwMode="auto">
          <a:xfrm>
            <a:off x="-28575" y="5953125"/>
            <a:ext cx="8059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 http://noticiasdatv.uol.com.br/noticia/tecnologia/confira-dez-grandes-apostas-tecnologicas-que-fracassaram-1420</a:t>
            </a:r>
          </a:p>
        </p:txBody>
      </p:sp>
      <p:sp>
        <p:nvSpPr>
          <p:cNvPr id="15369" name="CaixaDeTexto 10"/>
          <p:cNvSpPr txBox="1">
            <a:spLocks noChangeArrowheads="1"/>
          </p:cNvSpPr>
          <p:nvPr/>
        </p:nvSpPr>
        <p:spPr bwMode="auto">
          <a:xfrm>
            <a:off x="11183938" y="6321425"/>
            <a:ext cx="75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S14E1</a:t>
            </a:r>
          </a:p>
        </p:txBody>
      </p:sp>
      <p:pic>
        <p:nvPicPr>
          <p:cNvPr id="15370" name="Imagem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00775"/>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CaixaDeTexto 2"/>
          <p:cNvSpPr txBox="1">
            <a:spLocks noChangeArrowheads="1"/>
          </p:cNvSpPr>
          <p:nvPr/>
        </p:nvSpPr>
        <p:spPr bwMode="auto">
          <a:xfrm>
            <a:off x="1682750" y="30163"/>
            <a:ext cx="81438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a:latin typeface="Arial" panose="020B0604020202020204" pitchFamily="34" charset="0"/>
                <a:cs typeface="Arial" panose="020B0604020202020204" pitchFamily="34" charset="0"/>
              </a:rPr>
              <a:t>POR QUE ALGUMAS BOAS IDEIAS NÃO DÃO CERTO?</a:t>
            </a:r>
          </a:p>
        </p:txBody>
      </p:sp>
      <p:pic>
        <p:nvPicPr>
          <p:cNvPr id="15373" name="Picture 13" descr="http://icon-icons.com/icons2/37/PNG/512/ideabulb_idea_332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7"/>
              </a:rPr>
              <a:t>Fonte: icon-icons.com</a:t>
            </a:r>
            <a:endParaRPr lang="pt-BR" altLang="pt-B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7"/>
          <p:cNvSpPr txBox="1">
            <a:spLocks noChangeArrowheads="1"/>
          </p:cNvSpPr>
          <p:nvPr/>
        </p:nvSpPr>
        <p:spPr bwMode="auto">
          <a:xfrm>
            <a:off x="1393825" y="1381125"/>
            <a:ext cx="8971886" cy="527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pt-BR" sz="4800" b="1" dirty="0"/>
              <a:t>J</a:t>
            </a:r>
            <a:r>
              <a:rPr lang="pt-BR" sz="4800" b="1" dirty="0" smtClean="0"/>
              <a:t>á </a:t>
            </a:r>
            <a:r>
              <a:rPr lang="pt-BR" sz="4800" b="1" dirty="0"/>
              <a:t>pensou em qual caminho seguir na sua profissão</a:t>
            </a:r>
            <a:r>
              <a:rPr lang="pt-BR" sz="4800" b="1" dirty="0" smtClean="0"/>
              <a:t>?</a:t>
            </a:r>
          </a:p>
          <a:p>
            <a:pPr>
              <a:buNone/>
            </a:pPr>
            <a:r>
              <a:rPr lang="pt-BR" sz="4800" b="1" dirty="0" smtClean="0"/>
              <a:t>Empresário</a:t>
            </a:r>
            <a:r>
              <a:rPr lang="pt-BR" sz="4800" b="1" dirty="0"/>
              <a:t>?</a:t>
            </a:r>
            <a:endParaRPr lang="pt-BR" sz="4800" b="1" dirty="0" smtClean="0"/>
          </a:p>
          <a:p>
            <a:pPr>
              <a:buNone/>
            </a:pPr>
            <a:r>
              <a:rPr lang="pt-BR" sz="4800" b="1" dirty="0" smtClean="0"/>
              <a:t>Consultor? </a:t>
            </a:r>
          </a:p>
          <a:p>
            <a:pPr>
              <a:buNone/>
            </a:pPr>
            <a:r>
              <a:rPr lang="pt-BR" sz="4800" b="1" dirty="0" smtClean="0"/>
              <a:t>Funcionário?</a:t>
            </a:r>
          </a:p>
          <a:p>
            <a:pPr>
              <a:buNone/>
            </a:pPr>
            <a:r>
              <a:rPr lang="pt-BR" sz="4800" b="1" dirty="0" smtClean="0"/>
              <a:t>Professor?      </a:t>
            </a:r>
            <a:r>
              <a:rPr lang="pt-BR" sz="4800" b="1" dirty="0" smtClean="0">
                <a:solidFill>
                  <a:srgbClr val="FFC000"/>
                </a:solidFill>
              </a:rPr>
              <a:t>Outro?</a:t>
            </a:r>
            <a:endParaRPr lang="pt-BR" sz="4800" b="1" dirty="0">
              <a:solidFill>
                <a:srgbClr val="FFC000"/>
              </a:solidFill>
            </a:endParaRPr>
          </a:p>
          <a:p>
            <a:pPr eaLnBrk="1" hangingPunct="1">
              <a:lnSpc>
                <a:spcPct val="100000"/>
              </a:lnSpc>
              <a:spcBef>
                <a:spcPct val="0"/>
              </a:spcBef>
              <a:buFontTx/>
              <a:buNone/>
            </a:pPr>
            <a:endParaRPr lang="pt-BR" altLang="pt-BR" sz="4400" b="1" dirty="0"/>
          </a:p>
        </p:txBody>
      </p:sp>
      <p:pic>
        <p:nvPicPr>
          <p:cNvPr id="15363" name="Picture 9" descr="http://www5.fgv.br/fgvonline/static/Uploads/Case/7813de03-6ee2-469b-ba9f-5293b0e0263b/Imagens-Conteudo/SEBRA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6625" y="312738"/>
            <a:ext cx="1993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CaixaDeTexto 10"/>
          <p:cNvSpPr txBox="1">
            <a:spLocks noChangeArrowheads="1"/>
          </p:cNvSpPr>
          <p:nvPr/>
        </p:nvSpPr>
        <p:spPr bwMode="auto">
          <a:xfrm>
            <a:off x="11183938" y="6321425"/>
            <a:ext cx="75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S14E1</a:t>
            </a:r>
          </a:p>
        </p:txBody>
      </p:sp>
      <p:pic>
        <p:nvPicPr>
          <p:cNvPr id="15370" name="Image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00775"/>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CaixaDeTexto 2"/>
          <p:cNvSpPr txBox="1">
            <a:spLocks noChangeArrowheads="1"/>
          </p:cNvSpPr>
          <p:nvPr/>
        </p:nvSpPr>
        <p:spPr bwMode="auto">
          <a:xfrm>
            <a:off x="1682750" y="30163"/>
            <a:ext cx="81438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smtClean="0">
                <a:latin typeface="Arial" panose="020B0604020202020204" pitchFamily="34" charset="0"/>
                <a:cs typeface="Arial" panose="020B0604020202020204" pitchFamily="34" charset="0"/>
              </a:rPr>
              <a:t>FALANDO DE SONHOS E IDEIAS...</a:t>
            </a:r>
            <a:endParaRPr lang="pt-BR" altLang="pt-BR" sz="4400" b="1" dirty="0">
              <a:latin typeface="Arial" panose="020B0604020202020204" pitchFamily="34" charset="0"/>
              <a:cs typeface="Arial" panose="020B0604020202020204" pitchFamily="34" charset="0"/>
            </a:endParaRPr>
          </a:p>
        </p:txBody>
      </p:sp>
      <p:pic>
        <p:nvPicPr>
          <p:cNvPr id="15373" name="Picture 13" descr="http://icon-icons.com/icons2/37/PNG/512/ideabulb_idea_3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856" y="2827675"/>
            <a:ext cx="3810000" cy="2990850"/>
          </a:xfrm>
          <a:prstGeom prst="rect">
            <a:avLst/>
          </a:prstGeom>
        </p:spPr>
      </p:pic>
    </p:spTree>
    <p:extLst>
      <p:ext uri="{BB962C8B-B14F-4D97-AF65-F5344CB8AC3E}">
        <p14:creationId xmlns:p14="http://schemas.microsoft.com/office/powerpoint/2010/main" val="3570193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ítulo 1"/>
          <p:cNvSpPr>
            <a:spLocks noGrp="1"/>
          </p:cNvSpPr>
          <p:nvPr>
            <p:ph type="title"/>
          </p:nvPr>
        </p:nvSpPr>
        <p:spPr>
          <a:xfrm>
            <a:off x="1393825" y="171007"/>
            <a:ext cx="9372600" cy="1325563"/>
          </a:xfrm>
        </p:spPr>
        <p:txBody>
          <a:bodyPr>
            <a:normAutofit/>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00201"/>
            <a:ext cx="8816975" cy="3268663"/>
          </a:xfrm>
        </p:spPr>
        <p:txBody>
          <a:bodyPr rtlCol="0">
            <a:normAutofit/>
          </a:bodyPr>
          <a:lstStyle/>
          <a:p>
            <a:pPr>
              <a:lnSpc>
                <a:spcPct val="150000"/>
              </a:lnSpc>
              <a:defRPr/>
            </a:pPr>
            <a:r>
              <a:rPr lang="pt-BR" dirty="0"/>
              <a:t>Avaliação de impactos </a:t>
            </a:r>
            <a:r>
              <a:rPr lang="pt-BR" dirty="0" smtClean="0"/>
              <a:t>ambientais -  </a:t>
            </a:r>
            <a:r>
              <a:rPr lang="pt-BR" dirty="0"/>
              <a:t>EIA/RIMA; PCA/RCA; EIV/RIVI;</a:t>
            </a:r>
          </a:p>
          <a:p>
            <a:pPr>
              <a:lnSpc>
                <a:spcPct val="150000"/>
              </a:lnSpc>
              <a:defRPr/>
            </a:pPr>
            <a:r>
              <a:rPr lang="pt-BR" dirty="0" smtClean="0"/>
              <a:t>Auditorias </a:t>
            </a:r>
            <a:r>
              <a:rPr lang="pt-BR" dirty="0"/>
              <a:t>e diagnósticos ambientais;</a:t>
            </a:r>
          </a:p>
          <a:p>
            <a:pPr marL="0" indent="0" eaLnBrk="1" fontAlgn="auto" hangingPunct="1">
              <a:spcAft>
                <a:spcPts val="0"/>
              </a:spcAft>
              <a:buNone/>
              <a:defRPr/>
            </a:pPr>
            <a:endParaRPr lang="pt-BR" dirty="0"/>
          </a:p>
        </p:txBody>
      </p:sp>
      <p:pic>
        <p:nvPicPr>
          <p:cNvPr id="2" name="Imagem 1"/>
          <p:cNvPicPr>
            <a:picLocks noChangeAspect="1"/>
          </p:cNvPicPr>
          <p:nvPr/>
        </p:nvPicPr>
        <p:blipFill>
          <a:blip r:embed="rId2"/>
          <a:stretch>
            <a:fillRect/>
          </a:stretch>
        </p:blipFill>
        <p:spPr>
          <a:xfrm>
            <a:off x="7316623" y="3067104"/>
            <a:ext cx="3703921" cy="2807539"/>
          </a:xfrm>
          <a:prstGeom prst="rect">
            <a:avLst/>
          </a:prstGeom>
        </p:spPr>
      </p:pic>
      <p:pic>
        <p:nvPicPr>
          <p:cNvPr id="4" name="Imagem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253" y="3591911"/>
            <a:ext cx="4541977" cy="2282732"/>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icon-icons.com/icons2/37/PNG/512/ideabulb_idea_33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56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93825" y="1600201"/>
            <a:ext cx="9944735" cy="3268663"/>
          </a:xfrm>
        </p:spPr>
        <p:txBody>
          <a:bodyPr rtlCol="0">
            <a:normAutofit/>
          </a:bodyPr>
          <a:lstStyle/>
          <a:p>
            <a:pPr>
              <a:lnSpc>
                <a:spcPct val="150000"/>
              </a:lnSpc>
              <a:defRPr/>
            </a:pPr>
            <a:r>
              <a:rPr lang="pt-BR" dirty="0" err="1" smtClean="0"/>
              <a:t>Ecodesign</a:t>
            </a:r>
            <a:endParaRPr lang="pt-BR" dirty="0" smtClean="0"/>
          </a:p>
          <a:p>
            <a:pPr>
              <a:lnSpc>
                <a:spcPct val="150000"/>
              </a:lnSpc>
              <a:defRPr/>
            </a:pPr>
            <a:r>
              <a:rPr lang="pt-BR" dirty="0" smtClean="0"/>
              <a:t>Análise </a:t>
            </a:r>
            <a:r>
              <a:rPr lang="pt-BR" dirty="0"/>
              <a:t>do ciclo de vida;</a:t>
            </a:r>
          </a:p>
          <a:p>
            <a:pPr marL="0" indent="0" eaLnBrk="1" fontAlgn="auto" hangingPunct="1">
              <a:spcAft>
                <a:spcPts val="0"/>
              </a:spcAft>
              <a:buNone/>
              <a:defRPr/>
            </a:pP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195" y="2674247"/>
            <a:ext cx="2800910" cy="2751893"/>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24" y="3261815"/>
            <a:ext cx="3252401" cy="2164325"/>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icon-icons.com/icons2/37/PNG/512/ideabulb_idea_33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p:cNvSpPr txBox="1">
            <a:spLocks/>
          </p:cNvSpPr>
          <p:nvPr/>
        </p:nvSpPr>
        <p:spPr bwMode="auto">
          <a:xfrm>
            <a:off x="1393825" y="171007"/>
            <a:ext cx="9372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556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393825" y="171007"/>
            <a:ext cx="9372600" cy="1325563"/>
          </a:xfrm>
        </p:spPr>
        <p:txBody>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00201"/>
            <a:ext cx="8816975" cy="3268663"/>
          </a:xfrm>
        </p:spPr>
        <p:txBody>
          <a:bodyPr rtlCol="0">
            <a:normAutofit/>
          </a:bodyPr>
          <a:lstStyle/>
          <a:p>
            <a:pPr>
              <a:lnSpc>
                <a:spcPct val="150000"/>
              </a:lnSpc>
              <a:defRPr/>
            </a:pPr>
            <a:r>
              <a:rPr lang="pt-BR" dirty="0"/>
              <a:t>Educação e sensibilização ambiental;</a:t>
            </a:r>
          </a:p>
          <a:p>
            <a:pPr>
              <a:lnSpc>
                <a:spcPct val="150000"/>
              </a:lnSpc>
              <a:defRPr/>
            </a:pPr>
            <a:r>
              <a:rPr lang="pt-BR" dirty="0" smtClean="0"/>
              <a:t>Gestão </a:t>
            </a:r>
            <a:r>
              <a:rPr lang="pt-BR" dirty="0"/>
              <a:t>de resíduos sólidos;</a:t>
            </a:r>
          </a:p>
          <a:p>
            <a:pPr marL="0" indent="0" eaLnBrk="1" fontAlgn="auto" hangingPunct="1">
              <a:spcAft>
                <a:spcPts val="0"/>
              </a:spcAft>
              <a:buNone/>
              <a:defRPr/>
            </a:pP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970" y="3140968"/>
            <a:ext cx="2426412" cy="2401526"/>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icon-icons.com/icons2/37/PNG/512/ideabulb_idea_3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8398" y="3489243"/>
            <a:ext cx="2800350" cy="1704975"/>
          </a:xfrm>
          <a:prstGeom prst="rect">
            <a:avLst/>
          </a:prstGeom>
        </p:spPr>
      </p:pic>
    </p:spTree>
    <p:extLst>
      <p:ext uri="{BB962C8B-B14F-4D97-AF65-F5344CB8AC3E}">
        <p14:creationId xmlns:p14="http://schemas.microsoft.com/office/powerpoint/2010/main" val="240113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1393825" y="171007"/>
            <a:ext cx="9372600" cy="1325563"/>
          </a:xfrm>
        </p:spPr>
        <p:txBody>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63480"/>
            <a:ext cx="8229600" cy="3268663"/>
          </a:xfrm>
        </p:spPr>
        <p:txBody>
          <a:bodyPr rtlCol="0">
            <a:normAutofit/>
          </a:bodyPr>
          <a:lstStyle/>
          <a:p>
            <a:pPr algn="just"/>
            <a:r>
              <a:rPr lang="pt-BR" dirty="0"/>
              <a:t>Poluição da água, poluição atmosférica, poluição do </a:t>
            </a:r>
            <a:r>
              <a:rPr lang="pt-BR" dirty="0" smtClean="0"/>
              <a:t>solo</a:t>
            </a:r>
            <a:r>
              <a:rPr lang="pt-BR" dirty="0"/>
              <a:t>, ruído, </a:t>
            </a:r>
            <a:r>
              <a:rPr lang="pt-BR" dirty="0" smtClean="0"/>
              <a:t>Hidrologia;</a:t>
            </a:r>
            <a:endParaRPr lang="pt-BR" dirty="0"/>
          </a:p>
          <a:p>
            <a:pPr algn="just"/>
            <a:endParaRPr lang="pt-BR" dirty="0" smtClean="0"/>
          </a:p>
          <a:p>
            <a:pPr algn="just"/>
            <a:endParaRPr lang="pt-BR" dirty="0"/>
          </a:p>
          <a:p>
            <a:pPr>
              <a:lnSpc>
                <a:spcPct val="150000"/>
              </a:lnSpc>
              <a:spcBef>
                <a:spcPct val="0"/>
              </a:spcBef>
              <a:defRPr/>
            </a:pPr>
            <a:endParaRPr lang="pt-BR" dirty="0"/>
          </a:p>
          <a:p>
            <a:pPr>
              <a:lnSpc>
                <a:spcPct val="150000"/>
              </a:lnSpc>
              <a:spcBef>
                <a:spcPct val="0"/>
              </a:spcBef>
              <a:defRPr/>
            </a:pPr>
            <a:endParaRPr lang="pt-BR" dirty="0"/>
          </a:p>
          <a:p>
            <a:pPr marL="0" indent="0" eaLnBrk="1" fontAlgn="auto" hangingPunct="1">
              <a:spcAft>
                <a:spcPts val="0"/>
              </a:spcAft>
              <a:buNone/>
              <a:defRPr/>
            </a:pP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066226"/>
            <a:ext cx="2599184" cy="194938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680" y="3903220"/>
            <a:ext cx="2575048" cy="1931286"/>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929" y="2780928"/>
            <a:ext cx="2595886" cy="1946914"/>
          </a:xfrm>
          <a:prstGeom prst="rect">
            <a:avLst/>
          </a:prstGeom>
        </p:spPr>
      </p:pic>
      <p:pic>
        <p:nvPicPr>
          <p:cNvPr id="7" name="Imagem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ttp://icon-icons.com/icons2/37/PNG/512/ideabulb_idea_332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268" y="63788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949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1393825" y="171007"/>
            <a:ext cx="9372600" cy="1325563"/>
          </a:xfrm>
        </p:spPr>
        <p:txBody>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07252"/>
            <a:ext cx="8229600" cy="3268663"/>
          </a:xfrm>
        </p:spPr>
        <p:txBody>
          <a:bodyPr rtlCol="0">
            <a:normAutofit/>
          </a:bodyPr>
          <a:lstStyle/>
          <a:p>
            <a:pPr algn="just"/>
            <a:r>
              <a:rPr lang="pt-BR" dirty="0"/>
              <a:t>Tecnologia/Produção </a:t>
            </a:r>
            <a:r>
              <a:rPr lang="pt-BR" dirty="0" smtClean="0"/>
              <a:t>limpa (P+L);</a:t>
            </a:r>
            <a:endParaRPr lang="pt-BR" dirty="0"/>
          </a:p>
          <a:p>
            <a:pPr algn="just"/>
            <a:r>
              <a:rPr lang="pt-BR" dirty="0"/>
              <a:t>Tratamento de águas </a:t>
            </a:r>
            <a:r>
              <a:rPr lang="pt-BR" dirty="0" err="1"/>
              <a:t>residuárias</a:t>
            </a:r>
            <a:r>
              <a:rPr lang="pt-BR" dirty="0"/>
              <a:t> e de abastecimento;</a:t>
            </a:r>
          </a:p>
          <a:p>
            <a:pPr marL="0" indent="0" eaLnBrk="1" fontAlgn="auto" hangingPunct="1">
              <a:spcAft>
                <a:spcPts val="0"/>
              </a:spcAft>
              <a:buNone/>
              <a:defRPr/>
            </a:pPr>
            <a:endParaRPr lang="pt-BR" dirty="0"/>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0443" y="3457550"/>
            <a:ext cx="2581941" cy="1723446"/>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845" y="3403737"/>
            <a:ext cx="2881312" cy="1850105"/>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496" y="3462302"/>
            <a:ext cx="2313608" cy="1732973"/>
          </a:xfrm>
          <a:prstGeom prst="rect">
            <a:avLst/>
          </a:prstGeom>
        </p:spPr>
      </p:pic>
      <p:pic>
        <p:nvPicPr>
          <p:cNvPr id="7" name="Imagem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ttp://icon-icons.com/icons2/37/PNG/512/ideabulb_idea_332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123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393825" y="171007"/>
            <a:ext cx="9372600" cy="1325563"/>
          </a:xfrm>
        </p:spPr>
        <p:txBody>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00201"/>
            <a:ext cx="8816975" cy="3268663"/>
          </a:xfrm>
        </p:spPr>
        <p:txBody>
          <a:bodyPr rtlCol="0">
            <a:normAutofit/>
          </a:bodyPr>
          <a:lstStyle/>
          <a:p>
            <a:pPr>
              <a:lnSpc>
                <a:spcPct val="150000"/>
              </a:lnSpc>
              <a:spcBef>
                <a:spcPct val="0"/>
              </a:spcBef>
              <a:defRPr/>
            </a:pPr>
            <a:r>
              <a:rPr lang="pt-BR" dirty="0" smtClean="0"/>
              <a:t>Recuperação </a:t>
            </a:r>
            <a:r>
              <a:rPr lang="pt-BR" dirty="0"/>
              <a:t>de Áreas </a:t>
            </a:r>
            <a:r>
              <a:rPr lang="pt-BR" dirty="0" smtClean="0"/>
              <a:t>Degradadas e Nascentes;</a:t>
            </a:r>
            <a:endParaRPr lang="pt-BR" dirty="0"/>
          </a:p>
          <a:p>
            <a:pPr marL="0" indent="0" eaLnBrk="1" fontAlgn="auto" hangingPunct="1">
              <a:spcAft>
                <a:spcPts val="0"/>
              </a:spcAft>
              <a:buNone/>
              <a:defRPr/>
            </a:pP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61" y="2852935"/>
            <a:ext cx="3603675" cy="2694712"/>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icon-icons.com/icons2/37/PNG/512/ideabulb_idea_3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1961" y="2852935"/>
            <a:ext cx="3849019" cy="2694712"/>
          </a:xfrm>
          <a:prstGeom prst="rect">
            <a:avLst/>
          </a:prstGeom>
        </p:spPr>
      </p:pic>
    </p:spTree>
    <p:extLst>
      <p:ext uri="{BB962C8B-B14F-4D97-AF65-F5344CB8AC3E}">
        <p14:creationId xmlns:p14="http://schemas.microsoft.com/office/powerpoint/2010/main" val="3241836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393825" y="171007"/>
            <a:ext cx="9372600" cy="1325563"/>
          </a:xfrm>
        </p:spPr>
        <p:txBody>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00201"/>
            <a:ext cx="8816975" cy="3268663"/>
          </a:xfrm>
        </p:spPr>
        <p:txBody>
          <a:bodyPr rtlCol="0">
            <a:normAutofit/>
          </a:bodyPr>
          <a:lstStyle/>
          <a:p>
            <a:pPr algn="just">
              <a:lnSpc>
                <a:spcPct val="150000"/>
              </a:lnSpc>
              <a:defRPr/>
            </a:pPr>
            <a:r>
              <a:rPr lang="en-US" dirty="0" err="1" smtClean="0">
                <a:cs typeface="Arial" pitchFamily="34" charset="0"/>
              </a:rPr>
              <a:t>Certificações</a:t>
            </a:r>
            <a:r>
              <a:rPr lang="en-US" dirty="0" smtClean="0">
                <a:cs typeface="Arial" pitchFamily="34" charset="0"/>
              </a:rPr>
              <a:t> </a:t>
            </a:r>
            <a:r>
              <a:rPr lang="en-US" dirty="0">
                <a:cs typeface="Arial" pitchFamily="34" charset="0"/>
              </a:rPr>
              <a:t>/ </a:t>
            </a:r>
            <a:r>
              <a:rPr lang="en-US" dirty="0" err="1">
                <a:cs typeface="Arial" pitchFamily="34" charset="0"/>
              </a:rPr>
              <a:t>Selos</a:t>
            </a:r>
            <a:r>
              <a:rPr lang="en-US" dirty="0">
                <a:cs typeface="Arial" pitchFamily="34" charset="0"/>
              </a:rPr>
              <a:t> </a:t>
            </a:r>
            <a:r>
              <a:rPr lang="en-US" dirty="0" err="1">
                <a:cs typeface="Arial" pitchFamily="34" charset="0"/>
              </a:rPr>
              <a:t>verdes</a:t>
            </a:r>
            <a:r>
              <a:rPr lang="en-US" dirty="0">
                <a:cs typeface="Arial" pitchFamily="34" charset="0"/>
              </a:rPr>
              <a:t> / </a:t>
            </a:r>
            <a:r>
              <a:rPr lang="en-US" dirty="0" err="1">
                <a:cs typeface="Arial" pitchFamily="34" charset="0"/>
              </a:rPr>
              <a:t>Crédito</a:t>
            </a:r>
            <a:r>
              <a:rPr lang="en-US" dirty="0">
                <a:cs typeface="Arial" pitchFamily="34" charset="0"/>
              </a:rPr>
              <a:t> de </a:t>
            </a:r>
            <a:r>
              <a:rPr lang="en-US" dirty="0" err="1">
                <a:cs typeface="Arial" pitchFamily="34" charset="0"/>
              </a:rPr>
              <a:t>Carbono</a:t>
            </a:r>
            <a:r>
              <a:rPr lang="en-US" dirty="0" smtClean="0">
                <a:cs typeface="Arial" pitchFamily="34" charset="0"/>
              </a:rPr>
              <a:t>;</a:t>
            </a:r>
          </a:p>
          <a:p>
            <a:pPr marL="0" indent="0" algn="just">
              <a:lnSpc>
                <a:spcPct val="150000"/>
              </a:lnSpc>
              <a:buNone/>
              <a:defRPr/>
            </a:pPr>
            <a:endParaRPr lang="en-US" dirty="0" smtClean="0">
              <a:cs typeface="Arial" pitchFamily="34" charset="0"/>
            </a:endParaRPr>
          </a:p>
          <a:p>
            <a:pPr algn="just">
              <a:lnSpc>
                <a:spcPct val="150000"/>
              </a:lnSpc>
              <a:defRPr/>
            </a:pPr>
            <a:endParaRPr lang="pt-BR" dirty="0" smtClean="0">
              <a:cs typeface="Arial" pitchFamily="34" charset="0"/>
            </a:endParaRPr>
          </a:p>
          <a:p>
            <a:pPr marL="0" indent="0" eaLnBrk="1" fontAlgn="auto" hangingPunct="1">
              <a:spcAft>
                <a:spcPts val="0"/>
              </a:spcAft>
              <a:buNone/>
              <a:defRPr/>
            </a:pP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592" y="2853485"/>
            <a:ext cx="2474015" cy="2223482"/>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516" y="3152072"/>
            <a:ext cx="2727550" cy="1820424"/>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icon-icons.com/icons2/37/PNG/512/ideabulb_idea_33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3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o 1"/>
          <p:cNvGrpSpPr>
            <a:grpSpLocks/>
          </p:cNvGrpSpPr>
          <p:nvPr/>
        </p:nvGrpSpPr>
        <p:grpSpPr bwMode="auto">
          <a:xfrm>
            <a:off x="0" y="209550"/>
            <a:ext cx="12192000" cy="10300457"/>
            <a:chOff x="0" y="209550"/>
            <a:chExt cx="12192000" cy="10300457"/>
          </a:xfrm>
        </p:grpSpPr>
        <p:grpSp>
          <p:nvGrpSpPr>
            <p:cNvPr id="4106" name="Grupo 1"/>
            <p:cNvGrpSpPr>
              <a:grpSpLocks/>
            </p:cNvGrpSpPr>
            <p:nvPr/>
          </p:nvGrpSpPr>
          <p:grpSpPr bwMode="auto">
            <a:xfrm>
              <a:off x="0" y="1553709"/>
              <a:ext cx="12192000" cy="8956298"/>
              <a:chOff x="0" y="1553709"/>
              <a:chExt cx="12192000" cy="8956298"/>
            </a:xfrm>
          </p:grpSpPr>
          <p:sp>
            <p:nvSpPr>
              <p:cNvPr id="4108" name="CaixaDeTexto 2"/>
              <p:cNvSpPr txBox="1">
                <a:spLocks noChangeArrowheads="1"/>
              </p:cNvSpPr>
              <p:nvPr/>
            </p:nvSpPr>
            <p:spPr bwMode="auto">
              <a:xfrm>
                <a:off x="1393786" y="1553709"/>
                <a:ext cx="10245220" cy="895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742950" indent="-742950" eaLnBrk="1" hangingPunct="1">
                  <a:lnSpc>
                    <a:spcPct val="100000"/>
                  </a:lnSpc>
                  <a:spcBef>
                    <a:spcPct val="0"/>
                  </a:spcBef>
                  <a:buFont typeface="Courier New" panose="02070309020205020404" pitchFamily="49" charset="0"/>
                  <a:buChar char="o"/>
                </a:pPr>
                <a:r>
                  <a:rPr lang="pt-BR" altLang="pt-BR" sz="3600" b="1" dirty="0">
                    <a:latin typeface="Arial" panose="020B0604020202020204" pitchFamily="34" charset="0"/>
                    <a:cs typeface="Arial" panose="020B0604020202020204" pitchFamily="34" charset="0"/>
                  </a:rPr>
                  <a:t>Inovação</a:t>
                </a:r>
              </a:p>
              <a:p>
                <a:pPr marL="742950" indent="-742950" eaLnBrk="1" hangingPunct="1">
                  <a:lnSpc>
                    <a:spcPct val="100000"/>
                  </a:lnSpc>
                  <a:spcBef>
                    <a:spcPct val="0"/>
                  </a:spcBef>
                  <a:buFont typeface="Courier New" panose="02070309020205020404" pitchFamily="49" charset="0"/>
                  <a:buChar char="o"/>
                </a:pPr>
                <a:r>
                  <a:rPr lang="pt-BR" altLang="pt-BR" sz="3600" b="1" dirty="0" smtClean="0">
                    <a:latin typeface="Arial" panose="020B0604020202020204" pitchFamily="34" charset="0"/>
                    <a:cs typeface="Arial" panose="020B0604020202020204" pitchFamily="34" charset="0"/>
                  </a:rPr>
                  <a:t>Saindo </a:t>
                </a:r>
                <a:r>
                  <a:rPr lang="pt-BR" altLang="pt-BR" sz="3600" b="1" dirty="0">
                    <a:latin typeface="Arial" panose="020B0604020202020204" pitchFamily="34" charset="0"/>
                    <a:cs typeface="Arial" panose="020B0604020202020204" pitchFamily="34" charset="0"/>
                  </a:rPr>
                  <a:t>do </a:t>
                </a:r>
                <a:r>
                  <a:rPr lang="pt-BR" altLang="pt-BR" sz="3600" b="1" dirty="0" smtClean="0">
                    <a:latin typeface="Arial" panose="020B0604020202020204" pitchFamily="34" charset="0"/>
                    <a:cs typeface="Arial" panose="020B0604020202020204" pitchFamily="34" charset="0"/>
                  </a:rPr>
                  <a:t>quadrado</a:t>
                </a:r>
              </a:p>
              <a:p>
                <a:pPr marL="742950" indent="-742950" eaLnBrk="1" hangingPunct="1">
                  <a:lnSpc>
                    <a:spcPct val="100000"/>
                  </a:lnSpc>
                  <a:spcBef>
                    <a:spcPct val="0"/>
                  </a:spcBef>
                  <a:buFont typeface="Courier New" panose="02070309020205020404" pitchFamily="49" charset="0"/>
                  <a:buChar char="o"/>
                </a:pPr>
                <a:r>
                  <a:rPr lang="pt-BR" altLang="pt-BR" sz="3600" b="1" dirty="0" smtClean="0">
                    <a:latin typeface="Arial" panose="020B0604020202020204" pitchFamily="34" charset="0"/>
                    <a:cs typeface="Arial" panose="020B0604020202020204" pitchFamily="34" charset="0"/>
                  </a:rPr>
                  <a:t>Por que algumas “boas” ideias não dão certo ?</a:t>
                </a:r>
              </a:p>
              <a:p>
                <a:pPr marL="742950" indent="-742950" eaLnBrk="1" hangingPunct="1">
                  <a:lnSpc>
                    <a:spcPct val="100000"/>
                  </a:lnSpc>
                  <a:spcBef>
                    <a:spcPct val="0"/>
                  </a:spcBef>
                  <a:buFont typeface="Courier New" panose="02070309020205020404" pitchFamily="49" charset="0"/>
                  <a:buChar char="o"/>
                </a:pPr>
                <a:r>
                  <a:rPr lang="pt-BR" altLang="pt-BR" sz="3600" b="1" dirty="0" smtClean="0">
                    <a:latin typeface="Arial" panose="020B0604020202020204" pitchFamily="34" charset="0"/>
                    <a:cs typeface="Arial" panose="020B0604020202020204" pitchFamily="34" charset="0"/>
                  </a:rPr>
                  <a:t>Sonhar é importante!</a:t>
                </a:r>
              </a:p>
              <a:p>
                <a:pPr marL="742950" indent="-742950" eaLnBrk="1" hangingPunct="1">
                  <a:lnSpc>
                    <a:spcPct val="100000"/>
                  </a:lnSpc>
                  <a:spcBef>
                    <a:spcPct val="0"/>
                  </a:spcBef>
                  <a:buFont typeface="Courier New" panose="02070309020205020404" pitchFamily="49" charset="0"/>
                  <a:buChar char="o"/>
                </a:pPr>
                <a:r>
                  <a:rPr lang="pt-BR" altLang="pt-BR" sz="3600" b="1" dirty="0" smtClean="0">
                    <a:latin typeface="Arial" panose="020B0604020202020204" pitchFamily="34" charset="0"/>
                    <a:cs typeface="Arial" panose="020B0604020202020204" pitchFamily="34" charset="0"/>
                  </a:rPr>
                  <a:t>Escolhas</a:t>
                </a:r>
              </a:p>
              <a:p>
                <a:pPr marL="742950" indent="-742950" eaLnBrk="1" hangingPunct="1">
                  <a:lnSpc>
                    <a:spcPct val="100000"/>
                  </a:lnSpc>
                  <a:spcBef>
                    <a:spcPct val="0"/>
                  </a:spcBef>
                  <a:buFont typeface="Courier New" panose="02070309020205020404" pitchFamily="49" charset="0"/>
                  <a:buChar char="o"/>
                </a:pPr>
                <a:r>
                  <a:rPr lang="pt-BR" altLang="pt-BR" sz="3600" b="1" dirty="0" smtClean="0">
                    <a:latin typeface="Arial" panose="020B0604020202020204" pitchFamily="34" charset="0"/>
                    <a:cs typeface="Arial" panose="020B0604020202020204" pitchFamily="34" charset="0"/>
                  </a:rPr>
                  <a:t>Engenharia e Oportunidades </a:t>
                </a: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smtClean="0">
                  <a:latin typeface="Arial" panose="020B0604020202020204" pitchFamily="34" charset="0"/>
                  <a:cs typeface="Arial" panose="020B0604020202020204" pitchFamily="34" charset="0"/>
                </a:endParaRPr>
              </a:p>
              <a:p>
                <a:pPr marL="742950" indent="-742950" eaLnBrk="1" hangingPunct="1">
                  <a:lnSpc>
                    <a:spcPct val="100000"/>
                  </a:lnSpc>
                  <a:spcBef>
                    <a:spcPct val="0"/>
                  </a:spcBef>
                  <a:buFont typeface="Courier New" panose="02070309020205020404" pitchFamily="49" charset="0"/>
                  <a:buChar char="o"/>
                </a:pPr>
                <a:endParaRPr lang="pt-BR" altLang="pt-BR" sz="3600" b="1" dirty="0">
                  <a:latin typeface="Arial" panose="020B0604020202020204" pitchFamily="34" charset="0"/>
                  <a:cs typeface="Arial" panose="020B0604020202020204" pitchFamily="34" charset="0"/>
                </a:endParaRPr>
              </a:p>
            </p:txBody>
          </p:sp>
          <p:pic>
            <p:nvPicPr>
              <p:cNvPr id="4113"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72188"/>
                <a:ext cx="12192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7" name="CaixaDeTexto 2"/>
            <p:cNvSpPr txBox="1">
              <a:spLocks noChangeArrowheads="1"/>
            </p:cNvSpPr>
            <p:nvPr/>
          </p:nvSpPr>
          <p:spPr bwMode="auto">
            <a:xfrm>
              <a:off x="1393786" y="209550"/>
              <a:ext cx="7396202" cy="76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smtClean="0"/>
                <a:t>CONTEÚDO</a:t>
              </a:r>
              <a:endParaRPr lang="pt-BR" altLang="pt-BR" sz="4400" b="1" dirty="0"/>
            </a:p>
          </p:txBody>
        </p:sp>
      </p:grpSp>
      <p:pic>
        <p:nvPicPr>
          <p:cNvPr id="4099" name="Picture 13" descr="http://icon-icons.com/icons2/37/PNG/512/ideabulb_idea_3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5"/>
              </a:rPr>
              <a:t>Fonte: icon-icons.com</a:t>
            </a:r>
            <a:endParaRPr lang="pt-BR" altLang="pt-BR" sz="1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1393825" y="171007"/>
            <a:ext cx="9372600" cy="1325563"/>
          </a:xfrm>
        </p:spPr>
        <p:txBody>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00201"/>
            <a:ext cx="8816975" cy="3268663"/>
          </a:xfrm>
        </p:spPr>
        <p:txBody>
          <a:bodyPr rtlCol="0">
            <a:normAutofit/>
          </a:bodyPr>
          <a:lstStyle/>
          <a:p>
            <a:pPr algn="just" eaLnBrk="1" fontAlgn="auto" hangingPunct="1">
              <a:lnSpc>
                <a:spcPct val="150000"/>
              </a:lnSpc>
              <a:spcAft>
                <a:spcPts val="0"/>
              </a:spcAft>
              <a:defRPr/>
            </a:pPr>
            <a:r>
              <a:rPr lang="pt-BR" dirty="0">
                <a:cs typeface="Arial" pitchFamily="34" charset="0"/>
              </a:rPr>
              <a:t> Planejamento energético e energias renováveis</a:t>
            </a:r>
            <a:r>
              <a:rPr lang="pt-BR" dirty="0" smtClean="0">
                <a:cs typeface="Arial" pitchFamily="34" charset="0"/>
              </a:rPr>
              <a:t>;</a:t>
            </a:r>
          </a:p>
          <a:p>
            <a:pPr algn="just" eaLnBrk="1" fontAlgn="auto" hangingPunct="1">
              <a:lnSpc>
                <a:spcPct val="150000"/>
              </a:lnSpc>
              <a:spcAft>
                <a:spcPts val="0"/>
              </a:spcAft>
              <a:defRPr/>
            </a:pPr>
            <a:endParaRPr lang="pt-BR" dirty="0">
              <a:cs typeface="Arial" pitchFamily="34" charset="0"/>
            </a:endParaRPr>
          </a:p>
          <a:p>
            <a:pPr marL="0" indent="0" algn="just" eaLnBrk="1" fontAlgn="auto" hangingPunct="1">
              <a:lnSpc>
                <a:spcPct val="150000"/>
              </a:lnSpc>
              <a:spcAft>
                <a:spcPts val="0"/>
              </a:spcAft>
              <a:buNone/>
              <a:defRPr/>
            </a:pPr>
            <a:endParaRPr lang="pt-BR" dirty="0"/>
          </a:p>
        </p:txBody>
      </p:sp>
      <p:pic>
        <p:nvPicPr>
          <p:cNvPr id="2050" name="Picture 2" descr="Sistema Híbrido Solar+Eólico Ai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915" y="2570307"/>
            <a:ext cx="2491300" cy="24913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ttp://icon-icons.com/icons2/37/PNG/512/ideabulb_idea_3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rotWithShape="1">
          <a:blip r:embed="rId5"/>
          <a:srcRect l="9545" t="1001" r="39717"/>
          <a:stretch/>
        </p:blipFill>
        <p:spPr>
          <a:xfrm>
            <a:off x="2051161" y="2570307"/>
            <a:ext cx="3138969" cy="2481117"/>
          </a:xfrm>
          <a:prstGeom prst="rect">
            <a:avLst/>
          </a:prstGeom>
        </p:spPr>
      </p:pic>
    </p:spTree>
    <p:extLst>
      <p:ext uri="{BB962C8B-B14F-4D97-AF65-F5344CB8AC3E}">
        <p14:creationId xmlns:p14="http://schemas.microsoft.com/office/powerpoint/2010/main" val="478183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393825" y="171007"/>
            <a:ext cx="9372600" cy="1325563"/>
          </a:xfrm>
        </p:spPr>
        <p:txBody>
          <a:bodyPr/>
          <a:lstStyle/>
          <a:p>
            <a:pPr eaLnBrk="1" hangingPunct="1"/>
            <a:r>
              <a:rPr lang="en-US" b="1" dirty="0" smtClean="0">
                <a:solidFill>
                  <a:srgbClr val="262626"/>
                </a:solidFill>
                <a:latin typeface="Arial" panose="020B0604020202020204" pitchFamily="34" charset="0"/>
                <a:cs typeface="Arial" panose="020B0604020202020204" pitchFamily="34" charset="0"/>
              </a:rPr>
              <a:t>PRINCIPAIS ÁREAS DE ATUAÇÃO AMBIENTAL</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5" y="1600201"/>
            <a:ext cx="10127615" cy="3268663"/>
          </a:xfrm>
        </p:spPr>
        <p:txBody>
          <a:bodyPr rtlCol="0">
            <a:noAutofit/>
          </a:bodyPr>
          <a:lstStyle/>
          <a:p>
            <a:pPr algn="just" eaLnBrk="1" fontAlgn="auto" hangingPunct="1">
              <a:lnSpc>
                <a:spcPct val="150000"/>
              </a:lnSpc>
              <a:spcAft>
                <a:spcPts val="0"/>
              </a:spcAft>
              <a:defRPr/>
            </a:pPr>
            <a:r>
              <a:rPr lang="pt-BR" dirty="0">
                <a:cs typeface="Arial" pitchFamily="34" charset="0"/>
              </a:rPr>
              <a:t> </a:t>
            </a:r>
            <a:r>
              <a:rPr lang="en-US" dirty="0" err="1">
                <a:cs typeface="Arial" charset="0"/>
              </a:rPr>
              <a:t>Combate</a:t>
            </a:r>
            <a:r>
              <a:rPr lang="en-US" dirty="0">
                <a:cs typeface="Arial" charset="0"/>
              </a:rPr>
              <a:t> a </a:t>
            </a:r>
            <a:r>
              <a:rPr lang="en-US" dirty="0" err="1" smtClean="0">
                <a:cs typeface="Arial" charset="0"/>
              </a:rPr>
              <a:t>Desertificação</a:t>
            </a:r>
            <a:r>
              <a:rPr lang="en-US" dirty="0">
                <a:cs typeface="Arial" charset="0"/>
              </a:rPr>
              <a:t>,</a:t>
            </a:r>
            <a:r>
              <a:rPr lang="en-US" dirty="0" smtClean="0">
                <a:cs typeface="Arial" charset="0"/>
              </a:rPr>
              <a:t> </a:t>
            </a:r>
            <a:r>
              <a:rPr lang="en-US" dirty="0" err="1">
                <a:cs typeface="Arial" charset="0"/>
              </a:rPr>
              <a:t>Efeitos</a:t>
            </a:r>
            <a:r>
              <a:rPr lang="en-US" dirty="0">
                <a:cs typeface="Arial" charset="0"/>
              </a:rPr>
              <a:t> da </a:t>
            </a:r>
            <a:r>
              <a:rPr lang="en-US" dirty="0" err="1">
                <a:cs typeface="Arial" charset="0"/>
              </a:rPr>
              <a:t>Seca</a:t>
            </a:r>
            <a:r>
              <a:rPr lang="en-US" dirty="0">
                <a:cs typeface="Arial" charset="0"/>
              </a:rPr>
              <a:t> e das </a:t>
            </a:r>
            <a:r>
              <a:rPr lang="en-US" dirty="0" err="1">
                <a:cs typeface="Arial" charset="0"/>
              </a:rPr>
              <a:t>Mudanças</a:t>
            </a:r>
            <a:r>
              <a:rPr lang="en-US" dirty="0">
                <a:cs typeface="Arial" charset="0"/>
              </a:rPr>
              <a:t> </a:t>
            </a:r>
            <a:r>
              <a:rPr lang="en-US" dirty="0" err="1" smtClean="0">
                <a:cs typeface="Arial" charset="0"/>
              </a:rPr>
              <a:t>Climáticas</a:t>
            </a:r>
            <a:r>
              <a:rPr lang="en-US" dirty="0" smtClean="0">
                <a:cs typeface="Arial" charset="0"/>
              </a:rPr>
              <a:t>;</a:t>
            </a:r>
          </a:p>
          <a:p>
            <a:pPr algn="just" eaLnBrk="1" fontAlgn="auto" hangingPunct="1">
              <a:lnSpc>
                <a:spcPct val="150000"/>
              </a:lnSpc>
              <a:spcAft>
                <a:spcPts val="0"/>
              </a:spcAft>
              <a:defRPr/>
            </a:pPr>
            <a:r>
              <a:rPr lang="pt-BR" dirty="0" smtClean="0"/>
              <a:t>Assessoria </a:t>
            </a:r>
            <a:r>
              <a:rPr lang="pt-BR" dirty="0"/>
              <a:t>governamental, fiscalização e gerência ambiental</a:t>
            </a:r>
            <a:r>
              <a:rPr lang="pt-BR" dirty="0" smtClean="0"/>
              <a:t>;</a:t>
            </a:r>
          </a:p>
          <a:p>
            <a:pPr algn="just" eaLnBrk="1" fontAlgn="auto" hangingPunct="1">
              <a:lnSpc>
                <a:spcPct val="150000"/>
              </a:lnSpc>
              <a:spcAft>
                <a:spcPts val="0"/>
              </a:spcAft>
              <a:defRPr/>
            </a:pPr>
            <a:r>
              <a:rPr lang="pt-BR" dirty="0" smtClean="0"/>
              <a:t>Cadastro Ambiental </a:t>
            </a:r>
            <a:r>
              <a:rPr lang="pt-BR" dirty="0" smtClean="0"/>
              <a:t>Rural;</a:t>
            </a:r>
          </a:p>
          <a:p>
            <a:pPr algn="just" eaLnBrk="1" fontAlgn="auto" hangingPunct="1">
              <a:lnSpc>
                <a:spcPct val="150000"/>
              </a:lnSpc>
              <a:spcAft>
                <a:spcPts val="0"/>
              </a:spcAft>
              <a:defRPr/>
            </a:pPr>
            <a:r>
              <a:rPr lang="pt-BR" dirty="0" smtClean="0"/>
              <a:t>Editais.</a:t>
            </a:r>
            <a:endParaRPr lang="pt-BR" dirty="0"/>
          </a:p>
          <a:p>
            <a:pPr algn="just" eaLnBrk="1" fontAlgn="auto" hangingPunct="1">
              <a:lnSpc>
                <a:spcPct val="150000"/>
              </a:lnSpc>
              <a:spcAft>
                <a:spcPts val="0"/>
              </a:spcAft>
              <a:defRPr/>
            </a:pPr>
            <a:endParaRPr lang="pt-BR" dirty="0"/>
          </a:p>
          <a:p>
            <a:pPr algn="just" eaLnBrk="1" fontAlgn="auto" hangingPunct="1">
              <a:lnSpc>
                <a:spcPct val="150000"/>
              </a:lnSpc>
              <a:spcAft>
                <a:spcPts val="0"/>
              </a:spcAft>
              <a:defRPr/>
            </a:pPr>
            <a:endParaRPr lang="pt-BR" dirty="0">
              <a:cs typeface="Arial" pitchFamily="34" charset="0"/>
            </a:endParaRPr>
          </a:p>
          <a:p>
            <a:pPr algn="just" eaLnBrk="1" fontAlgn="auto" hangingPunct="1">
              <a:lnSpc>
                <a:spcPct val="150000"/>
              </a:lnSpc>
              <a:spcAft>
                <a:spcPts val="0"/>
              </a:spcAft>
              <a:defRPr/>
            </a:pPr>
            <a:endParaRPr lang="pt-BR" dirty="0"/>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ttp://icon-icons.com/icons2/37/PNG/512/ideabulb_idea_33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704" y="3855220"/>
            <a:ext cx="3395639" cy="2234550"/>
          </a:xfrm>
          <a:prstGeom prst="rect">
            <a:avLst/>
          </a:prstGeom>
        </p:spPr>
      </p:pic>
    </p:spTree>
    <p:extLst>
      <p:ext uri="{BB962C8B-B14F-4D97-AF65-F5344CB8AC3E}">
        <p14:creationId xmlns:p14="http://schemas.microsoft.com/office/powerpoint/2010/main" val="2884626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ítulo 1"/>
          <p:cNvSpPr>
            <a:spLocks noGrp="1"/>
          </p:cNvSpPr>
          <p:nvPr>
            <p:ph type="title"/>
          </p:nvPr>
        </p:nvSpPr>
        <p:spPr>
          <a:xfrm>
            <a:off x="1393825" y="370426"/>
            <a:ext cx="11353800" cy="1325563"/>
          </a:xfrm>
        </p:spPr>
        <p:txBody>
          <a:bodyPr>
            <a:normAutofit fontScale="90000"/>
          </a:bodyPr>
          <a:lstStyle/>
          <a:p>
            <a:pPr eaLnBrk="1" hangingPunct="1"/>
            <a:r>
              <a:rPr lang="en-US" b="1" dirty="0" smtClean="0">
                <a:latin typeface="Arial" panose="020B0604020202020204" pitchFamily="34" charset="0"/>
                <a:cs typeface="Arial" panose="020B0604020202020204" pitchFamily="34" charset="0"/>
              </a:rPr>
              <a:t>ORIENTAÇÕES PARA MELHOR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INGRESSAR NO MERCADO DE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TRABALHO</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4" y="1995488"/>
            <a:ext cx="9670415" cy="4862512"/>
          </a:xfrm>
        </p:spPr>
        <p:txBody>
          <a:bodyPr rtlCol="0">
            <a:normAutofit/>
          </a:bodyPr>
          <a:lstStyle/>
          <a:p>
            <a:pPr lvl="0" algn="just">
              <a:lnSpc>
                <a:spcPct val="100000"/>
              </a:lnSpc>
            </a:pPr>
            <a:r>
              <a:rPr lang="pt-BR" dirty="0"/>
              <a:t>Explorar os estágios;</a:t>
            </a:r>
          </a:p>
          <a:p>
            <a:pPr lvl="0" algn="just">
              <a:lnSpc>
                <a:spcPct val="100000"/>
              </a:lnSpc>
            </a:pPr>
            <a:r>
              <a:rPr lang="pt-BR" dirty="0"/>
              <a:t>Participar de projetos de iniciação científica e similares;</a:t>
            </a:r>
          </a:p>
          <a:p>
            <a:pPr lvl="0" algn="just">
              <a:lnSpc>
                <a:spcPct val="100000"/>
              </a:lnSpc>
            </a:pPr>
            <a:r>
              <a:rPr lang="pt-BR" dirty="0"/>
              <a:t>Publicações (artigos, projetos, TCC );</a:t>
            </a:r>
          </a:p>
          <a:p>
            <a:pPr lvl="0" algn="just">
              <a:lnSpc>
                <a:spcPct val="100000"/>
              </a:lnSpc>
            </a:pPr>
            <a:r>
              <a:rPr lang="pt-BR" dirty="0"/>
              <a:t>Participação em congressos, simpósios e conferências;</a:t>
            </a:r>
          </a:p>
          <a:p>
            <a:pPr lvl="0" algn="just">
              <a:lnSpc>
                <a:spcPct val="100000"/>
              </a:lnSpc>
            </a:pPr>
            <a:r>
              <a:rPr lang="pt-BR" dirty="0"/>
              <a:t>Fortalecimento do networking;</a:t>
            </a:r>
          </a:p>
          <a:p>
            <a:pPr lvl="0" algn="just">
              <a:lnSpc>
                <a:spcPct val="100000"/>
              </a:lnSpc>
            </a:pPr>
            <a:r>
              <a:rPr lang="pt-BR" dirty="0"/>
              <a:t>Desenvolver espírito de liderança</a:t>
            </a:r>
            <a:r>
              <a:rPr lang="pt-BR" dirty="0" smtClean="0"/>
              <a:t>;</a:t>
            </a:r>
          </a:p>
          <a:p>
            <a:pPr lvl="0" algn="just">
              <a:lnSpc>
                <a:spcPct val="100000"/>
              </a:lnSpc>
            </a:pPr>
            <a:r>
              <a:rPr lang="pt-BR" dirty="0" smtClean="0"/>
              <a:t>Cuidado com sua imagem.</a:t>
            </a:r>
            <a:endParaRPr lang="pt-BR" dirty="0"/>
          </a:p>
          <a:p>
            <a:pPr algn="just" eaLnBrk="1" fontAlgn="auto" hangingPunct="1">
              <a:lnSpc>
                <a:spcPct val="100000"/>
              </a:lnSpc>
              <a:spcAft>
                <a:spcPts val="0"/>
              </a:spcAft>
              <a:defRPr/>
            </a:pPr>
            <a:endParaRPr lang="pt-BR" dirty="0"/>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ttp://icon-icons.com/icons2/37/PNG/512/ideabulb_idea_33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98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393824" y="414564"/>
            <a:ext cx="11353800" cy="1635664"/>
          </a:xfrm>
        </p:spPr>
        <p:txBody>
          <a:bodyPr>
            <a:normAutofit fontScale="90000"/>
          </a:bodyPr>
          <a:lstStyle/>
          <a:p>
            <a:pPr eaLnBrk="1" hangingPunct="1"/>
            <a:r>
              <a:rPr lang="en-US" b="1" dirty="0" smtClean="0">
                <a:latin typeface="Arial" panose="020B0604020202020204" pitchFamily="34" charset="0"/>
                <a:cs typeface="Arial" panose="020B0604020202020204" pitchFamily="34" charset="0"/>
              </a:rPr>
              <a:t>ORIENTAÇÕES PARA MELHOR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INGRESSAR NO MERCADO DE TRABALHO</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4" y="2006090"/>
            <a:ext cx="9787981" cy="3268663"/>
          </a:xfrm>
        </p:spPr>
        <p:txBody>
          <a:bodyPr rtlCol="0">
            <a:normAutofit/>
          </a:bodyPr>
          <a:lstStyle/>
          <a:p>
            <a:pPr lvl="0" algn="just">
              <a:lnSpc>
                <a:spcPct val="100000"/>
              </a:lnSpc>
            </a:pPr>
            <a:r>
              <a:rPr lang="pt-BR" dirty="0"/>
              <a:t>Ser criterioso e buscar </a:t>
            </a:r>
            <a:r>
              <a:rPr lang="pt-BR" u="sng" dirty="0"/>
              <a:t>informações técnicas </a:t>
            </a:r>
            <a:r>
              <a:rPr lang="pt-BR" dirty="0"/>
              <a:t>definidas sobre os grandes temas atuais (Código Florestal, Belo Monte, desastres ambientais etc.) e não aceitar cegamente opiniões de ambientalistas;</a:t>
            </a:r>
          </a:p>
          <a:p>
            <a:pPr algn="just">
              <a:lnSpc>
                <a:spcPct val="100000"/>
              </a:lnSpc>
            </a:pPr>
            <a:r>
              <a:rPr lang="pt-BR" dirty="0"/>
              <a:t>Participar ativamente das atividades do Sistema </a:t>
            </a:r>
            <a:r>
              <a:rPr lang="pt-BR" dirty="0" err="1" smtClean="0"/>
              <a:t>Confea</a:t>
            </a:r>
            <a:r>
              <a:rPr lang="pt-BR" dirty="0" smtClean="0"/>
              <a:t>/CREA e </a:t>
            </a:r>
            <a:r>
              <a:rPr lang="pt-BR" dirty="0"/>
              <a:t>de Associação </a:t>
            </a:r>
            <a:r>
              <a:rPr lang="pt-BR" dirty="0" smtClean="0"/>
              <a:t>de </a:t>
            </a:r>
            <a:r>
              <a:rPr lang="pt-BR" dirty="0" smtClean="0"/>
              <a:t>classe.</a:t>
            </a:r>
            <a:r>
              <a:rPr lang="pt-BR" dirty="0" smtClean="0"/>
              <a:t> </a:t>
            </a:r>
            <a:endParaRPr lang="pt-BR" dirty="0"/>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ttp://icon-icons.com/icons2/37/PNG/512/ideabulb_idea_33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067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393824" y="414564"/>
            <a:ext cx="11353800" cy="1635664"/>
          </a:xfrm>
        </p:spPr>
        <p:txBody>
          <a:bodyPr>
            <a:normAutofit fontScale="90000"/>
          </a:bodyPr>
          <a:lstStyle/>
          <a:p>
            <a:pPr eaLnBrk="1" hangingPunct="1"/>
            <a:r>
              <a:rPr lang="en-US" b="1" dirty="0" smtClean="0">
                <a:latin typeface="Arial" panose="020B0604020202020204" pitchFamily="34" charset="0"/>
                <a:cs typeface="Arial" panose="020B0604020202020204" pitchFamily="34" charset="0"/>
              </a:rPr>
              <a:t>ORIENTAÇÕES PARA MELHOR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INGRESSAR NO MERCADO DE TRABALHO</a:t>
            </a:r>
            <a:endParaRPr lang="pt-BR"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93824" y="2006090"/>
            <a:ext cx="9787981" cy="3268663"/>
          </a:xfrm>
        </p:spPr>
        <p:txBody>
          <a:bodyPr rtlCol="0">
            <a:normAutofit/>
          </a:bodyPr>
          <a:lstStyle/>
          <a:p>
            <a:pPr marL="0" indent="0" algn="ctr">
              <a:buNone/>
            </a:pPr>
            <a:endParaRPr lang="pt-BR" sz="4400" cap="all" dirty="0" smtClean="0"/>
          </a:p>
          <a:p>
            <a:pPr marL="0" indent="0" algn="ctr">
              <a:buNone/>
            </a:pPr>
            <a:r>
              <a:rPr lang="pt-BR" sz="4400" cap="all" dirty="0" smtClean="0"/>
              <a:t>“ESCOLHA </a:t>
            </a:r>
            <a:r>
              <a:rPr lang="pt-BR" sz="4400" cap="all" dirty="0"/>
              <a:t>UM TRABALHO QUE VOCÊ </a:t>
            </a:r>
            <a:r>
              <a:rPr lang="pt-BR" sz="4400" cap="all" dirty="0" smtClean="0"/>
              <a:t>GOSTE </a:t>
            </a:r>
            <a:r>
              <a:rPr lang="pt-BR" sz="4400" cap="all" dirty="0"/>
              <a:t>E NÃO TERÁ DE TRABALHAR </a:t>
            </a:r>
            <a:r>
              <a:rPr lang="pt-BR" sz="4400" cap="all" dirty="0" smtClean="0"/>
              <a:t>NEM UM DIA NA </a:t>
            </a:r>
            <a:r>
              <a:rPr lang="pt-BR" sz="4400" cap="all" dirty="0"/>
              <a:t>SUA VIDA</a:t>
            </a:r>
            <a:r>
              <a:rPr lang="pt-BR" sz="4400" cap="all" dirty="0" smtClean="0"/>
              <a:t>.” </a:t>
            </a:r>
            <a:r>
              <a:rPr lang="pt-BR" sz="1400" cap="all" dirty="0" smtClean="0"/>
              <a:t>Confúcio.</a:t>
            </a:r>
            <a:endParaRPr lang="pt-BR" sz="4400" cap="all" dirty="0"/>
          </a:p>
        </p:txBody>
      </p:sp>
      <p:pic>
        <p:nvPicPr>
          <p:cNvPr id="4"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ttp://icon-icons.com/icons2/37/PNG/512/ideabulb_idea_33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834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p:cNvSpPr>
            <a:spLocks noGrp="1"/>
          </p:cNvSpPr>
          <p:nvPr>
            <p:ph type="title"/>
          </p:nvPr>
        </p:nvSpPr>
        <p:spPr>
          <a:xfrm>
            <a:off x="1206751" y="1424943"/>
            <a:ext cx="8229600" cy="1143000"/>
          </a:xfrm>
        </p:spPr>
        <p:txBody>
          <a:bodyPr>
            <a:normAutofit fontScale="90000"/>
          </a:bodyPr>
          <a:lstStyle/>
          <a:p>
            <a:pPr algn="ctr" eaLnBrk="1" hangingPunct="1"/>
            <a:r>
              <a:rPr lang="pt-BR" sz="10000" b="1" i="1" dirty="0"/>
              <a:t>Obrigado!</a:t>
            </a:r>
          </a:p>
        </p:txBody>
      </p:sp>
      <p:sp>
        <p:nvSpPr>
          <p:cNvPr id="4" name="Subtítulo 2"/>
          <p:cNvSpPr txBox="1">
            <a:spLocks/>
          </p:cNvSpPr>
          <p:nvPr/>
        </p:nvSpPr>
        <p:spPr bwMode="auto">
          <a:xfrm>
            <a:off x="796835" y="3057781"/>
            <a:ext cx="10672354" cy="31686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eaLnBrk="1" fontAlgn="auto" hangingPunct="1">
              <a:spcAft>
                <a:spcPts val="0"/>
              </a:spcAft>
              <a:buNone/>
              <a:defRPr/>
            </a:pPr>
            <a:r>
              <a:rPr lang="pt-BR" sz="4000" dirty="0"/>
              <a:t>Giuliano Battisti</a:t>
            </a:r>
          </a:p>
          <a:p>
            <a:pPr algn="r" eaLnBrk="1" fontAlgn="auto" hangingPunct="1">
              <a:spcAft>
                <a:spcPts val="0"/>
              </a:spcAft>
              <a:buNone/>
              <a:defRPr/>
            </a:pPr>
            <a:r>
              <a:rPr lang="pt-BR" sz="2500" dirty="0"/>
              <a:t>Eng. Ambiental e Segurança do </a:t>
            </a:r>
            <a:r>
              <a:rPr lang="pt-BR" sz="2500" dirty="0" smtClean="0"/>
              <a:t>Trabalho</a:t>
            </a:r>
          </a:p>
          <a:p>
            <a:pPr algn="r" eaLnBrk="1" fontAlgn="auto" hangingPunct="1">
              <a:spcAft>
                <a:spcPts val="0"/>
              </a:spcAft>
              <a:buNone/>
              <a:defRPr/>
            </a:pPr>
            <a:r>
              <a:rPr lang="pt-BR" sz="2500" dirty="0" smtClean="0"/>
              <a:t>Crea</a:t>
            </a:r>
            <a:r>
              <a:rPr lang="pt-BR" sz="2500" dirty="0"/>
              <a:t>: </a:t>
            </a:r>
            <a:r>
              <a:rPr lang="pt-BR" sz="2500" dirty="0" smtClean="0"/>
              <a:t>ES-8853/D</a:t>
            </a:r>
            <a:endParaRPr lang="pt-BR" sz="2500" dirty="0"/>
          </a:p>
          <a:p>
            <a:pPr algn="r" eaLnBrk="1" fontAlgn="auto" hangingPunct="1">
              <a:spcAft>
                <a:spcPts val="0"/>
              </a:spcAft>
              <a:buNone/>
              <a:defRPr/>
            </a:pPr>
            <a:r>
              <a:rPr lang="pt-BR" sz="2500" dirty="0" smtClean="0"/>
              <a:t>Consultor e instrutor</a:t>
            </a:r>
          </a:p>
          <a:p>
            <a:pPr algn="r" eaLnBrk="1" fontAlgn="auto" hangingPunct="1">
              <a:spcAft>
                <a:spcPts val="0"/>
              </a:spcAft>
              <a:buNone/>
              <a:defRPr/>
            </a:pPr>
            <a:r>
              <a:rPr lang="pt-BR" sz="2500" dirty="0" smtClean="0"/>
              <a:t>Conselheiro do CREA </a:t>
            </a:r>
            <a:endParaRPr lang="pt-BR" sz="2500" dirty="0"/>
          </a:p>
          <a:p>
            <a:pPr algn="r" eaLnBrk="1" fontAlgn="auto" hangingPunct="1">
              <a:spcAft>
                <a:spcPts val="0"/>
              </a:spcAft>
              <a:buNone/>
              <a:defRPr/>
            </a:pPr>
            <a:r>
              <a:rPr lang="pt-BR" sz="2500" dirty="0" err="1"/>
              <a:t>Email</a:t>
            </a:r>
            <a:r>
              <a:rPr lang="pt-BR" sz="2500" dirty="0"/>
              <a:t>: </a:t>
            </a:r>
            <a:r>
              <a:rPr lang="pt-BR" sz="2500" dirty="0" smtClean="0"/>
              <a:t>giuliano@ammodo.com.br</a:t>
            </a:r>
            <a:r>
              <a:rPr lang="pt-BR" sz="2500" dirty="0"/>
              <a:t/>
            </a:r>
            <a:br>
              <a:rPr lang="pt-BR" sz="2500" dirty="0"/>
            </a:br>
            <a:endParaRPr lang="pt-BR" sz="2500" dirty="0" smtClean="0"/>
          </a:p>
          <a:p>
            <a:pPr algn="r" eaLnBrk="1" fontAlgn="auto" hangingPunct="1">
              <a:spcAft>
                <a:spcPts val="0"/>
              </a:spcAft>
              <a:buNone/>
              <a:defRPr/>
            </a:pPr>
            <a:endParaRPr lang="pt-BR" sz="2500" dirty="0"/>
          </a:p>
        </p:txBody>
      </p:sp>
      <p:pic>
        <p:nvPicPr>
          <p:cNvPr id="5"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 y="6226431"/>
            <a:ext cx="12192000" cy="6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ttp://icon-icons.com/icons2/37/PNG/512/ideabulb_idea_33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0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upo 1"/>
          <p:cNvGrpSpPr>
            <a:grpSpLocks/>
          </p:cNvGrpSpPr>
          <p:nvPr/>
        </p:nvGrpSpPr>
        <p:grpSpPr bwMode="auto">
          <a:xfrm>
            <a:off x="0" y="257176"/>
            <a:ext cx="12192000" cy="6864349"/>
            <a:chOff x="0" y="256679"/>
            <a:chExt cx="12192000" cy="6864847"/>
          </a:xfrm>
        </p:grpSpPr>
        <p:sp>
          <p:nvSpPr>
            <p:cNvPr id="6151" name="CaixaDeTexto 2"/>
            <p:cNvSpPr txBox="1">
              <a:spLocks noChangeArrowheads="1"/>
            </p:cNvSpPr>
            <p:nvPr/>
          </p:nvSpPr>
          <p:spPr bwMode="auto">
            <a:xfrm>
              <a:off x="1368710" y="256679"/>
              <a:ext cx="8676042" cy="76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a:latin typeface="Arial" panose="020B0604020202020204" pitchFamily="34" charset="0"/>
                  <a:cs typeface="Arial" panose="020B0604020202020204" pitchFamily="34" charset="0"/>
                </a:rPr>
                <a:t>S</a:t>
              </a:r>
              <a:r>
                <a:rPr lang="pt-BR" altLang="pt-BR" sz="4400" b="1" dirty="0" smtClean="0">
                  <a:latin typeface="Arial" panose="020B0604020202020204" pitchFamily="34" charset="0"/>
                  <a:cs typeface="Arial" panose="020B0604020202020204" pitchFamily="34" charset="0"/>
                </a:rPr>
                <a:t>AINDO </a:t>
              </a:r>
              <a:r>
                <a:rPr lang="pt-BR" altLang="pt-BR" sz="4400" b="1" dirty="0">
                  <a:latin typeface="Arial" panose="020B0604020202020204" pitchFamily="34" charset="0"/>
                  <a:cs typeface="Arial" panose="020B0604020202020204" pitchFamily="34" charset="0"/>
                </a:rPr>
                <a:t>DO </a:t>
              </a:r>
              <a:r>
                <a:rPr lang="pt-BR" altLang="pt-BR" sz="4400" b="1" dirty="0" smtClean="0">
                  <a:latin typeface="Arial" panose="020B0604020202020204" pitchFamily="34" charset="0"/>
                  <a:cs typeface="Arial" panose="020B0604020202020204" pitchFamily="34" charset="0"/>
                </a:rPr>
                <a:t>QUADRADO</a:t>
              </a:r>
              <a:endParaRPr lang="pt-BR" altLang="pt-BR" sz="4400" b="1" dirty="0">
                <a:latin typeface="Arial" panose="020B0604020202020204" pitchFamily="34" charset="0"/>
                <a:cs typeface="Arial" panose="020B0604020202020204" pitchFamily="34" charset="0"/>
              </a:endParaRPr>
            </a:p>
          </p:txBody>
        </p:sp>
        <p:pic>
          <p:nvPicPr>
            <p:cNvPr id="6152" name="Picture 7" descr="As missões Apollo à lua renderam o desenvolvimento de várias tecnologias que são usadas no nosso dia a 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6" y="1581847"/>
              <a:ext cx="4154486" cy="415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tângulo 1"/>
            <p:cNvSpPr>
              <a:spLocks noChangeArrowheads="1"/>
            </p:cNvSpPr>
            <p:nvPr/>
          </p:nvSpPr>
          <p:spPr bwMode="auto">
            <a:xfrm>
              <a:off x="35719" y="5894576"/>
              <a:ext cx="409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Fonte/Imagem: http://ciencia.hsw.uol.com.br/10-tecnologias-nasa.htm</a:t>
              </a:r>
            </a:p>
          </p:txBody>
        </p:sp>
        <p:sp>
          <p:nvSpPr>
            <p:cNvPr id="6154" name="Retângulo 2"/>
            <p:cNvSpPr>
              <a:spLocks noChangeArrowheads="1"/>
            </p:cNvSpPr>
            <p:nvPr/>
          </p:nvSpPr>
          <p:spPr bwMode="auto">
            <a:xfrm>
              <a:off x="5724525" y="1581846"/>
              <a:ext cx="6096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4400" b="1" dirty="0">
                  <a:latin typeface="Arial" panose="020B0604020202020204" pitchFamily="34" charset="0"/>
                  <a:cs typeface="Arial" panose="020B0604020202020204" pitchFamily="34" charset="0"/>
                </a:rPr>
                <a:t>As missões Apollo à lua renderam o desenvolvimento de várias tecnologias que são usadas no nosso dia a dia.</a:t>
              </a:r>
              <a:endParaRPr lang="pt-BR" altLang="pt-BR" sz="4400" dirty="0">
                <a:latin typeface="Arial" panose="020B0604020202020204" pitchFamily="34" charset="0"/>
                <a:cs typeface="Arial" panose="020B0604020202020204" pitchFamily="34" charset="0"/>
              </a:endParaRPr>
            </a:p>
          </p:txBody>
        </p:sp>
        <p:pic>
          <p:nvPicPr>
            <p:cNvPr id="6155"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91935"/>
              <a:ext cx="12192000" cy="82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13" descr="http://icon-icons.com/icons2/37/PNG/512/ideabulb_idea_3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10" y="122817"/>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tângulo 1"/>
          <p:cNvSpPr>
            <a:spLocks noChangeArrowheads="1"/>
          </p:cNvSpPr>
          <p:nvPr/>
        </p:nvSpPr>
        <p:spPr bwMode="auto">
          <a:xfrm>
            <a:off x="36513" y="5727700"/>
            <a:ext cx="1433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5"/>
              </a:rPr>
              <a:t>Fonte: icon-icons.com</a:t>
            </a:r>
            <a:endParaRPr lang="pt-BR" altLang="pt-BR"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upo 1"/>
          <p:cNvGrpSpPr>
            <a:grpSpLocks/>
          </p:cNvGrpSpPr>
          <p:nvPr/>
        </p:nvGrpSpPr>
        <p:grpSpPr bwMode="auto">
          <a:xfrm>
            <a:off x="-39688" y="2001838"/>
            <a:ext cx="12214226" cy="4856162"/>
            <a:chOff x="-39727" y="2001838"/>
            <a:chExt cx="12214265" cy="4856162"/>
          </a:xfrm>
        </p:grpSpPr>
        <p:sp>
          <p:nvSpPr>
            <p:cNvPr id="7176" name="Retângulo 1"/>
            <p:cNvSpPr>
              <a:spLocks noChangeArrowheads="1"/>
            </p:cNvSpPr>
            <p:nvPr/>
          </p:nvSpPr>
          <p:spPr bwMode="auto">
            <a:xfrm>
              <a:off x="-39727" y="5940266"/>
              <a:ext cx="409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Fonte/Imagem: http://ciencia.hsw.uol.com.br/10-tecnologias-nasa.htm</a:t>
              </a:r>
            </a:p>
          </p:txBody>
        </p:sp>
        <p:pic>
          <p:nvPicPr>
            <p:cNvPr id="7177" name="Picture 2" descr="Feito de alumina policristalina translúcida (TPA), material desenvolvido pela Nasa para proteger a antena infravermelha de mísseis de rastreamento térmico, os aparelhos ortodônticos invisíveis estão na boca de celebridades e de quem não quer um 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001838"/>
              <a:ext cx="4694237"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6" descr="As lentes resistentes a arranhões surgiram de tecnologia desenvolvida para proteger equipamentos espaciais e capacetes de astronau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638" y="2001838"/>
              <a:ext cx="3128962"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8" descr="A espuma tempur, que tem memória de forma, foi desenvolvida para revestir os bancos das naves espaciais e hoje está presente em colchões, travesseiros e bancos de carro e de m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513" y="2001838"/>
              <a:ext cx="3016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CaixaDeTexto 9"/>
            <p:cNvSpPr txBox="1">
              <a:spLocks noChangeArrowheads="1"/>
            </p:cNvSpPr>
            <p:nvPr/>
          </p:nvSpPr>
          <p:spPr bwMode="auto">
            <a:xfrm>
              <a:off x="11183938" y="6321425"/>
              <a:ext cx="63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S4E1</a:t>
              </a:r>
            </a:p>
          </p:txBody>
        </p:sp>
        <p:pic>
          <p:nvPicPr>
            <p:cNvPr id="7181" name="Image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63" y="6200775"/>
              <a:ext cx="12192001"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1" name="Picture 13" descr="http://icon-icons.com/icons2/37/PNG/512/ideabulb_idea_332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7"/>
              </a:rPr>
              <a:t>Fonte: icon-icons.com</a:t>
            </a:r>
            <a:endParaRPr lang="pt-BR" altLang="pt-BR" sz="1000"/>
          </a:p>
        </p:txBody>
      </p:sp>
      <p:sp>
        <p:nvSpPr>
          <p:cNvPr id="7173" name="CaixaDeTexto 2"/>
          <p:cNvSpPr txBox="1">
            <a:spLocks noChangeArrowheads="1"/>
          </p:cNvSpPr>
          <p:nvPr/>
        </p:nvSpPr>
        <p:spPr bwMode="auto">
          <a:xfrm>
            <a:off x="1393825" y="209550"/>
            <a:ext cx="7396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smtClean="0">
                <a:latin typeface="Arial" panose="020B0604020202020204" pitchFamily="34" charset="0"/>
                <a:cs typeface="Arial" panose="020B0604020202020204" pitchFamily="34" charset="0"/>
              </a:rPr>
              <a:t>SAINDO </a:t>
            </a:r>
            <a:r>
              <a:rPr lang="pt-BR" altLang="pt-BR" sz="4400" b="1" dirty="0">
                <a:latin typeface="Arial" panose="020B0604020202020204" pitchFamily="34" charset="0"/>
                <a:cs typeface="Arial" panose="020B0604020202020204" pitchFamily="34" charset="0"/>
              </a:rPr>
              <a:t>DO QUADRADO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upo 1"/>
          <p:cNvGrpSpPr>
            <a:grpSpLocks/>
          </p:cNvGrpSpPr>
          <p:nvPr/>
        </p:nvGrpSpPr>
        <p:grpSpPr bwMode="auto">
          <a:xfrm>
            <a:off x="-39688" y="1952625"/>
            <a:ext cx="12231688" cy="4946650"/>
            <a:chOff x="-39727" y="1952625"/>
            <a:chExt cx="12231727" cy="4946650"/>
          </a:xfrm>
        </p:grpSpPr>
        <p:grpSp>
          <p:nvGrpSpPr>
            <p:cNvPr id="8199" name="Agrupar 1"/>
            <p:cNvGrpSpPr>
              <a:grpSpLocks/>
            </p:cNvGrpSpPr>
            <p:nvPr/>
          </p:nvGrpSpPr>
          <p:grpSpPr bwMode="auto">
            <a:xfrm>
              <a:off x="-39727" y="1952625"/>
              <a:ext cx="12047577" cy="4738688"/>
              <a:chOff x="-39727" y="1952625"/>
              <a:chExt cx="12047577" cy="4738688"/>
            </a:xfrm>
          </p:grpSpPr>
          <p:sp>
            <p:nvSpPr>
              <p:cNvPr id="8203" name="Retângulo 1"/>
              <p:cNvSpPr>
                <a:spLocks noChangeArrowheads="1"/>
              </p:cNvSpPr>
              <p:nvPr/>
            </p:nvSpPr>
            <p:spPr bwMode="auto">
              <a:xfrm>
                <a:off x="-39727" y="5962378"/>
                <a:ext cx="41184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Fonte/Imagem: http://ciencia.hsw.uol.com.br/10-tecnologias-nasa.htm</a:t>
                </a:r>
              </a:p>
            </p:txBody>
          </p:sp>
          <p:pic>
            <p:nvPicPr>
              <p:cNvPr id="8204" name="Picture 2" descr="O termômetro auricula usa raio infravermelho para medir  a temperatura que irradia do ouv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952625"/>
                <a:ext cx="250348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4" descr="A tecnologia das botas espaciais foi aplicada às palmilhas de tênis, que absorvem o impacto das passadas dos atle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952625"/>
                <a:ext cx="22098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6" descr="Chamadas de longa distância só são possíveis hoje porque a Nasa criou satélites que permitiam às pessoas conversar em ter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263" y="1963738"/>
                <a:ext cx="327025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8" descr="A Nasa e a empresa Honeywell desenvolveram o detector de fumaça para a primeira estação espacial americana, a Sky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6288" y="1966913"/>
                <a:ext cx="3611562"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CaixaDeTexto 10"/>
              <p:cNvSpPr txBox="1">
                <a:spLocks noChangeArrowheads="1"/>
              </p:cNvSpPr>
              <p:nvPr/>
            </p:nvSpPr>
            <p:spPr bwMode="auto">
              <a:xfrm>
                <a:off x="11183938" y="6321425"/>
                <a:ext cx="63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S5E1</a:t>
                </a:r>
              </a:p>
            </p:txBody>
          </p:sp>
        </p:grpSp>
        <p:pic>
          <p:nvPicPr>
            <p:cNvPr id="8200" name="Imagem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42050"/>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5" name="Picture 13" descr="http://icon-icons.com/icons2/37/PNG/512/ideabulb_idea_332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8"/>
              </a:rPr>
              <a:t>Fonte: icon-icons.com</a:t>
            </a:r>
            <a:endParaRPr lang="pt-BR" altLang="pt-BR" sz="1000"/>
          </a:p>
        </p:txBody>
      </p:sp>
      <p:sp>
        <p:nvSpPr>
          <p:cNvPr id="8197" name="CaixaDeTexto 2"/>
          <p:cNvSpPr txBox="1">
            <a:spLocks noChangeArrowheads="1"/>
          </p:cNvSpPr>
          <p:nvPr/>
        </p:nvSpPr>
        <p:spPr bwMode="auto">
          <a:xfrm>
            <a:off x="1393825" y="209550"/>
            <a:ext cx="68977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smtClean="0">
                <a:latin typeface="Arial" panose="020B0604020202020204" pitchFamily="34" charset="0"/>
                <a:cs typeface="Arial" panose="020B0604020202020204" pitchFamily="34" charset="0"/>
              </a:rPr>
              <a:t>SAINDO </a:t>
            </a:r>
            <a:r>
              <a:rPr lang="pt-BR" altLang="pt-BR" sz="4400" b="1" dirty="0">
                <a:latin typeface="Arial" panose="020B0604020202020204" pitchFamily="34" charset="0"/>
                <a:cs typeface="Arial" panose="020B0604020202020204" pitchFamily="34" charset="0"/>
              </a:rPr>
              <a:t>DO QUADRADO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o 1"/>
          <p:cNvGrpSpPr>
            <a:grpSpLocks/>
          </p:cNvGrpSpPr>
          <p:nvPr/>
        </p:nvGrpSpPr>
        <p:grpSpPr bwMode="auto">
          <a:xfrm>
            <a:off x="-39688" y="1673225"/>
            <a:ext cx="12206288" cy="5184775"/>
            <a:chOff x="-39727" y="1673225"/>
            <a:chExt cx="12206327" cy="5184775"/>
          </a:xfrm>
        </p:grpSpPr>
        <p:sp>
          <p:nvSpPr>
            <p:cNvPr id="9224" name="Retângulo 1"/>
            <p:cNvSpPr>
              <a:spLocks noChangeArrowheads="1"/>
            </p:cNvSpPr>
            <p:nvPr/>
          </p:nvSpPr>
          <p:spPr bwMode="auto">
            <a:xfrm>
              <a:off x="-39727" y="5954712"/>
              <a:ext cx="41184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Fonte/Imagem: http://ciencia.hsw.uol.com.br/10-tecnologias-nasa.htm</a:t>
              </a:r>
            </a:p>
          </p:txBody>
        </p:sp>
        <p:pic>
          <p:nvPicPr>
            <p:cNvPr id="9225" name="Picture 2" descr="O grooving oferece segurança nas pistas dos aeroportos ao aumentar a fricção entre o concreto e as rodas dos aviõ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1725613"/>
              <a:ext cx="27781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4" descr="A missão Apollo, da Nasa, levou a Black &amp; Decker a desenvolver e aprimorar ferramentas sem f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1725613"/>
              <a:ext cx="430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6" descr="Os trajes resistentes ao fogo dos bombeiros usa tecnologia desenvolvida para as roupas espacia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463" y="1673225"/>
              <a:ext cx="4783137"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CaixaDeTexto 9"/>
            <p:cNvSpPr txBox="1">
              <a:spLocks noChangeArrowheads="1"/>
            </p:cNvSpPr>
            <p:nvPr/>
          </p:nvSpPr>
          <p:spPr bwMode="auto">
            <a:xfrm>
              <a:off x="11183938" y="6321425"/>
              <a:ext cx="63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S6E1</a:t>
              </a:r>
            </a:p>
          </p:txBody>
        </p:sp>
        <p:pic>
          <p:nvPicPr>
            <p:cNvPr id="9229" name="Image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00" y="6200775"/>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19" name="Picture 13" descr="http://icon-icons.com/icons2/37/PNG/512/ideabulb_idea_332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7"/>
              </a:rPr>
              <a:t>Fonte: icon-icons.com</a:t>
            </a:r>
            <a:endParaRPr lang="pt-BR" altLang="pt-BR" sz="1000"/>
          </a:p>
        </p:txBody>
      </p:sp>
      <p:sp>
        <p:nvSpPr>
          <p:cNvPr id="9221" name="CaixaDeTexto 2"/>
          <p:cNvSpPr txBox="1">
            <a:spLocks noChangeArrowheads="1"/>
          </p:cNvSpPr>
          <p:nvPr/>
        </p:nvSpPr>
        <p:spPr bwMode="auto">
          <a:xfrm>
            <a:off x="1393825" y="209550"/>
            <a:ext cx="7396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a:latin typeface="Arial" panose="020B0604020202020204" pitchFamily="34" charset="0"/>
                <a:cs typeface="Arial" panose="020B0604020202020204" pitchFamily="34" charset="0"/>
              </a:rPr>
              <a:t>SAINDO DO QUADRADO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upo 1"/>
          <p:cNvGrpSpPr>
            <a:grpSpLocks/>
          </p:cNvGrpSpPr>
          <p:nvPr/>
        </p:nvGrpSpPr>
        <p:grpSpPr bwMode="auto">
          <a:xfrm>
            <a:off x="0" y="2678213"/>
            <a:ext cx="12192000" cy="4179787"/>
            <a:chOff x="0" y="2678208"/>
            <a:chExt cx="12192000" cy="4179792"/>
          </a:xfrm>
        </p:grpSpPr>
        <p:pic>
          <p:nvPicPr>
            <p:cNvPr id="10249"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00775"/>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Agrupar 4"/>
            <p:cNvGrpSpPr>
              <a:grpSpLocks/>
            </p:cNvGrpSpPr>
            <p:nvPr/>
          </p:nvGrpSpPr>
          <p:grpSpPr bwMode="auto">
            <a:xfrm>
              <a:off x="6478858" y="2678208"/>
              <a:ext cx="5112580" cy="2730794"/>
              <a:chOff x="6478500" y="2678403"/>
              <a:chExt cx="5112923" cy="2731010"/>
            </a:xfrm>
          </p:grpSpPr>
          <p:sp>
            <p:nvSpPr>
              <p:cNvPr id="10253" name="Retângulo 2"/>
              <p:cNvSpPr>
                <a:spLocks noChangeArrowheads="1"/>
              </p:cNvSpPr>
              <p:nvPr/>
            </p:nvSpPr>
            <p:spPr bwMode="auto">
              <a:xfrm>
                <a:off x="6478500" y="2678403"/>
                <a:ext cx="5112923" cy="230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3600" b="1" dirty="0">
                    <a:latin typeface="Arial" panose="020B0604020202020204" pitchFamily="34" charset="0"/>
                    <a:cs typeface="Arial" panose="020B0604020202020204" pitchFamily="34" charset="0"/>
                  </a:rPr>
                  <a:t>“(..) eu tenho o mérito de ter conquistado o meu sonho de chegar ao espaço. </a:t>
                </a:r>
              </a:p>
            </p:txBody>
          </p:sp>
          <p:sp>
            <p:nvSpPr>
              <p:cNvPr id="10254" name="CaixaDeTexto 3"/>
              <p:cNvSpPr txBox="1">
                <a:spLocks noChangeArrowheads="1"/>
              </p:cNvSpPr>
              <p:nvPr/>
            </p:nvSpPr>
            <p:spPr bwMode="auto">
              <a:xfrm>
                <a:off x="9770058" y="5040081"/>
                <a:ext cx="1617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t>Marcos Pontes </a:t>
                </a:r>
              </a:p>
            </p:txBody>
          </p:sp>
        </p:grpSp>
      </p:grpSp>
      <p:pic>
        <p:nvPicPr>
          <p:cNvPr id="10243" name="Picture 17" descr="http://www.rainhamaria.com.br/z1img/26_01_2014__20_21_38477238c2bcb929eac3831ce2fd3c9bf1979ea_640x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901825"/>
            <a:ext cx="4884738"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tângulo 1"/>
          <p:cNvSpPr>
            <a:spLocks noChangeArrowheads="1"/>
          </p:cNvSpPr>
          <p:nvPr/>
        </p:nvSpPr>
        <p:spPr bwMode="auto">
          <a:xfrm>
            <a:off x="-39688" y="5954713"/>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 http://goo.gl/SEBEUJ</a:t>
            </a:r>
          </a:p>
        </p:txBody>
      </p:sp>
      <p:pic>
        <p:nvPicPr>
          <p:cNvPr id="10245" name="Picture 13" descr="http://icon-icons.com/icons2/37/PNG/512/ideabulb_idea_3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5"/>
              </a:rPr>
              <a:t>Fonte: icon-icons.com</a:t>
            </a:r>
            <a:endParaRPr lang="pt-BR" altLang="pt-BR" sz="1000"/>
          </a:p>
        </p:txBody>
      </p:sp>
      <p:sp>
        <p:nvSpPr>
          <p:cNvPr id="10247" name="CaixaDeTexto 2"/>
          <p:cNvSpPr txBox="1">
            <a:spLocks noChangeArrowheads="1"/>
          </p:cNvSpPr>
          <p:nvPr/>
        </p:nvSpPr>
        <p:spPr bwMode="auto">
          <a:xfrm>
            <a:off x="1393825" y="209550"/>
            <a:ext cx="7396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a:latin typeface="Arial" panose="020B0604020202020204" pitchFamily="34" charset="0"/>
                <a:cs typeface="Arial" panose="020B0604020202020204" pitchFamily="34" charset="0"/>
              </a:rPr>
              <a:t>SAINDO DO QUADRADO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upo 1"/>
          <p:cNvGrpSpPr>
            <a:grpSpLocks/>
          </p:cNvGrpSpPr>
          <p:nvPr/>
        </p:nvGrpSpPr>
        <p:grpSpPr bwMode="auto">
          <a:xfrm>
            <a:off x="-1588" y="1130300"/>
            <a:ext cx="12247563" cy="5727700"/>
            <a:chOff x="-1588" y="1130300"/>
            <a:chExt cx="12247563" cy="5727700"/>
          </a:xfrm>
        </p:grpSpPr>
        <p:pic>
          <p:nvPicPr>
            <p:cNvPr id="11271" name="Picture 23" descr="https://upload.wikimedia.org/wikipedia/commons/a/a4/Brigadei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225" y="1898650"/>
              <a:ext cx="366871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1903489"/>
              <a:ext cx="3673475" cy="171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http://2.bp.blogspot.com/-uTaLg_cdKso/VG0jBRbw_ZI/AAAAAAAABJY/grBeGrGpMjk/s160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0" y="3606800"/>
              <a:ext cx="44323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m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2050" y="3617913"/>
              <a:ext cx="29098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CaixaDeTexto 10"/>
            <p:cNvSpPr txBox="1">
              <a:spLocks noChangeArrowheads="1"/>
            </p:cNvSpPr>
            <p:nvPr/>
          </p:nvSpPr>
          <p:spPr bwMode="auto">
            <a:xfrm>
              <a:off x="187325" y="1130300"/>
              <a:ext cx="34861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a:t>o sonho.........</a:t>
              </a:r>
            </a:p>
          </p:txBody>
        </p:sp>
        <p:sp>
          <p:nvSpPr>
            <p:cNvPr id="11276" name="CaixaDeTexto 11"/>
            <p:cNvSpPr txBox="1">
              <a:spLocks noChangeArrowheads="1"/>
            </p:cNvSpPr>
            <p:nvPr/>
          </p:nvSpPr>
          <p:spPr bwMode="auto">
            <a:xfrm>
              <a:off x="6165850" y="5503863"/>
              <a:ext cx="6080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a:t>e o sonho........................</a:t>
              </a:r>
            </a:p>
          </p:txBody>
        </p:sp>
        <p:sp>
          <p:nvSpPr>
            <p:cNvPr id="11278" name="CaixaDeTexto 14"/>
            <p:cNvSpPr txBox="1">
              <a:spLocks noChangeArrowheads="1"/>
            </p:cNvSpPr>
            <p:nvPr/>
          </p:nvSpPr>
          <p:spPr bwMode="auto">
            <a:xfrm>
              <a:off x="11183938" y="6321425"/>
              <a:ext cx="63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S8E1</a:t>
              </a:r>
            </a:p>
          </p:txBody>
        </p:sp>
        <p:pic>
          <p:nvPicPr>
            <p:cNvPr id="11279" name="Imagem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00775"/>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Imagem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898650"/>
              <a:ext cx="43545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Retângulo 2"/>
            <p:cNvSpPr>
              <a:spLocks noChangeArrowheads="1"/>
            </p:cNvSpPr>
            <p:nvPr/>
          </p:nvSpPr>
          <p:spPr bwMode="auto">
            <a:xfrm>
              <a:off x="39688" y="5394325"/>
              <a:ext cx="24673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 </a:t>
              </a:r>
              <a:r>
                <a:rPr lang="pt-BR" altLang="pt-BR" sz="1000">
                  <a:latin typeface="Arial" panose="020B0604020202020204" pitchFamily="34" charset="0"/>
                  <a:cs typeface="Arial" panose="020B0604020202020204" pitchFamily="34" charset="0"/>
                  <a:hlinkClick r:id="rId8"/>
                </a:rPr>
                <a:t>https://goo.gl/CxUK5t</a:t>
              </a:r>
              <a:r>
                <a:rPr lang="pt-BR" altLang="pt-BR" sz="1000">
                  <a:latin typeface="Arial" panose="020B0604020202020204" pitchFamily="34" charset="0"/>
                  <a:cs typeface="Arial" panose="020B0604020202020204" pitchFamily="34" charset="0"/>
                </a:rPr>
                <a:t>  (sonho), </a:t>
              </a:r>
            </a:p>
          </p:txBody>
        </p:sp>
        <p:sp>
          <p:nvSpPr>
            <p:cNvPr id="11283" name="Retângulo 3"/>
            <p:cNvSpPr>
              <a:spLocks noChangeArrowheads="1"/>
            </p:cNvSpPr>
            <p:nvPr/>
          </p:nvSpPr>
          <p:spPr bwMode="auto">
            <a:xfrm>
              <a:off x="2178050" y="5394325"/>
              <a:ext cx="1744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hlinkClick r:id="rId9"/>
                </a:rPr>
                <a:t>http://goo.gl/rTZeSp</a:t>
              </a:r>
              <a:r>
                <a:rPr lang="pt-BR" altLang="pt-BR" sz="1000">
                  <a:latin typeface="Arial" panose="020B0604020202020204" pitchFamily="34" charset="0"/>
                  <a:cs typeface="Arial" panose="020B0604020202020204" pitchFamily="34" charset="0"/>
                </a:rPr>
                <a:t> (mala),</a:t>
              </a:r>
            </a:p>
          </p:txBody>
        </p:sp>
        <p:sp>
          <p:nvSpPr>
            <p:cNvPr id="11285" name="Retângulo 4"/>
            <p:cNvSpPr>
              <a:spLocks noChangeArrowheads="1"/>
            </p:cNvSpPr>
            <p:nvPr/>
          </p:nvSpPr>
          <p:spPr bwMode="auto">
            <a:xfrm>
              <a:off x="3702050" y="5392738"/>
              <a:ext cx="16930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hlinkClick r:id="rId10"/>
                </a:rPr>
                <a:t>http://goo.gl/9udpkw</a:t>
              </a:r>
              <a:r>
                <a:rPr lang="pt-BR" altLang="pt-BR" sz="1000">
                  <a:latin typeface="Arial" panose="020B0604020202020204" pitchFamily="34" charset="0"/>
                  <a:cs typeface="Arial" panose="020B0604020202020204" pitchFamily="34" charset="0"/>
                </a:rPr>
                <a:t> (rave)</a:t>
              </a:r>
            </a:p>
          </p:txBody>
        </p:sp>
        <p:sp>
          <p:nvSpPr>
            <p:cNvPr id="11286" name="Retângulo 5"/>
            <p:cNvSpPr>
              <a:spLocks noChangeArrowheads="1"/>
            </p:cNvSpPr>
            <p:nvPr/>
          </p:nvSpPr>
          <p:spPr bwMode="auto">
            <a:xfrm>
              <a:off x="39688" y="5551488"/>
              <a:ext cx="22829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hlinkClick r:id="rId11"/>
                </a:rPr>
                <a:t>https://goo.gl/W5SwBB</a:t>
              </a:r>
              <a:r>
                <a:rPr lang="pt-BR" altLang="pt-BR" sz="1000">
                  <a:latin typeface="Arial" panose="020B0604020202020204" pitchFamily="34" charset="0"/>
                  <a:cs typeface="Arial" panose="020B0604020202020204" pitchFamily="34" charset="0"/>
                </a:rPr>
                <a:t> (brigadeiro)  ,</a:t>
              </a:r>
            </a:p>
          </p:txBody>
        </p:sp>
        <p:sp>
          <p:nvSpPr>
            <p:cNvPr id="11287" name="Retângulo 6"/>
            <p:cNvSpPr>
              <a:spLocks noChangeArrowheads="1"/>
            </p:cNvSpPr>
            <p:nvPr/>
          </p:nvSpPr>
          <p:spPr bwMode="auto">
            <a:xfrm>
              <a:off x="2039938" y="5551488"/>
              <a:ext cx="22525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hlinkClick r:id="rId12"/>
                </a:rPr>
                <a:t>https://goo.gl/JTO6Pe</a:t>
              </a:r>
              <a:r>
                <a:rPr lang="pt-BR" altLang="pt-BR" sz="1000">
                  <a:latin typeface="Arial" panose="020B0604020202020204" pitchFamily="34" charset="0"/>
                  <a:cs typeface="Arial" panose="020B0604020202020204" pitchFamily="34" charset="0"/>
                </a:rPr>
                <a:t> ( J. Barbosa), </a:t>
              </a:r>
            </a:p>
          </p:txBody>
        </p:sp>
        <p:sp>
          <p:nvSpPr>
            <p:cNvPr id="11288" name="Retângulo 7"/>
            <p:cNvSpPr>
              <a:spLocks noChangeArrowheads="1"/>
            </p:cNvSpPr>
            <p:nvPr/>
          </p:nvSpPr>
          <p:spPr bwMode="auto">
            <a:xfrm>
              <a:off x="1730719" y="5721986"/>
              <a:ext cx="1991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hlinkClick r:id="rId13"/>
                </a:rPr>
                <a:t>https://goo.gl/hKE9vD</a:t>
              </a:r>
              <a:r>
                <a:rPr lang="pt-BR" altLang="pt-BR" sz="1000">
                  <a:latin typeface="Arial" panose="020B0604020202020204" pitchFamily="34" charset="0"/>
                  <a:cs typeface="Arial" panose="020B0604020202020204" pitchFamily="34" charset="0"/>
                </a:rPr>
                <a:t> (Obama),</a:t>
              </a:r>
            </a:p>
          </p:txBody>
        </p:sp>
        <p:sp>
          <p:nvSpPr>
            <p:cNvPr id="11289" name="Retângulo 8"/>
            <p:cNvSpPr>
              <a:spLocks noChangeArrowheads="1"/>
            </p:cNvSpPr>
            <p:nvPr/>
          </p:nvSpPr>
          <p:spPr bwMode="auto">
            <a:xfrm>
              <a:off x="-1588" y="5735638"/>
              <a:ext cx="18501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hlinkClick r:id="rId14"/>
                </a:rPr>
                <a:t>http://goo.gl/A5CtYG</a:t>
              </a:r>
              <a:r>
                <a:rPr lang="pt-BR" altLang="pt-BR" sz="1000">
                  <a:latin typeface="Arial" panose="020B0604020202020204" pitchFamily="34" charset="0"/>
                  <a:cs typeface="Arial" panose="020B0604020202020204" pitchFamily="34" charset="0"/>
                </a:rPr>
                <a:t> (família)</a:t>
              </a:r>
            </a:p>
          </p:txBody>
        </p:sp>
      </p:grpSp>
      <p:pic>
        <p:nvPicPr>
          <p:cNvPr id="11267" name="Picture 13" descr="http://icon-icons.com/icons2/37/PNG/512/ideabulb_idea_3326.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tângulo 1"/>
          <p:cNvSpPr>
            <a:spLocks noChangeArrowheads="1"/>
          </p:cNvSpPr>
          <p:nvPr/>
        </p:nvSpPr>
        <p:spPr bwMode="auto">
          <a:xfrm>
            <a:off x="3175" y="5888038"/>
            <a:ext cx="14335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16"/>
              </a:rPr>
              <a:t>Fonte: icon-icons.com</a:t>
            </a:r>
            <a:endParaRPr lang="pt-BR" altLang="pt-BR" sz="1000"/>
          </a:p>
        </p:txBody>
      </p:sp>
      <p:sp>
        <p:nvSpPr>
          <p:cNvPr id="11269" name="CaixaDeTexto 2"/>
          <p:cNvSpPr txBox="1">
            <a:spLocks noChangeArrowheads="1"/>
          </p:cNvSpPr>
          <p:nvPr/>
        </p:nvSpPr>
        <p:spPr bwMode="auto">
          <a:xfrm>
            <a:off x="1393825" y="209550"/>
            <a:ext cx="7396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a:latin typeface="Arial" panose="020B0604020202020204" pitchFamily="34" charset="0"/>
                <a:cs typeface="Arial" panose="020B0604020202020204" pitchFamily="34" charset="0"/>
              </a:rPr>
              <a:t>SAINDO DO QUADRADO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upo 1"/>
          <p:cNvGrpSpPr>
            <a:grpSpLocks/>
          </p:cNvGrpSpPr>
          <p:nvPr/>
        </p:nvGrpSpPr>
        <p:grpSpPr bwMode="auto">
          <a:xfrm>
            <a:off x="0" y="209550"/>
            <a:ext cx="12192000" cy="6648450"/>
            <a:chOff x="0" y="209550"/>
            <a:chExt cx="12192000" cy="6648450"/>
          </a:xfrm>
        </p:grpSpPr>
        <p:pic>
          <p:nvPicPr>
            <p:cNvPr id="12295"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06613"/>
              <a:ext cx="11963400"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CaixaDeTexto 2"/>
            <p:cNvSpPr txBox="1">
              <a:spLocks noChangeArrowheads="1"/>
            </p:cNvSpPr>
            <p:nvPr/>
          </p:nvSpPr>
          <p:spPr bwMode="auto">
            <a:xfrm>
              <a:off x="233363" y="1327150"/>
              <a:ext cx="117330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dirty="0"/>
                <a:t>R</a:t>
              </a:r>
              <a:r>
                <a:rPr lang="pt-BR" altLang="pt-BR" sz="4400" b="1" dirty="0" smtClean="0"/>
                <a:t>esultados </a:t>
              </a:r>
              <a:r>
                <a:rPr lang="pt-BR" altLang="pt-BR" sz="4400" b="1" dirty="0"/>
                <a:t>diferentes pedem escolhas diferentes </a:t>
              </a:r>
            </a:p>
          </p:txBody>
        </p:sp>
        <p:pic>
          <p:nvPicPr>
            <p:cNvPr id="12297" name="Picture 9" descr="http://www5.fgv.br/fgvonline/static/Uploads/Case/7813de03-6ee2-469b-ba9f-5293b0e0263b/Imagens-Conteudo/SEBR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25" y="312738"/>
              <a:ext cx="17605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CaixaDeTexto 2"/>
            <p:cNvSpPr txBox="1">
              <a:spLocks noChangeArrowheads="1"/>
            </p:cNvSpPr>
            <p:nvPr/>
          </p:nvSpPr>
          <p:spPr bwMode="auto">
            <a:xfrm>
              <a:off x="1393786" y="209550"/>
              <a:ext cx="7396202" cy="76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400" b="1">
                  <a:latin typeface="Arial" panose="020B0604020202020204" pitchFamily="34" charset="0"/>
                  <a:cs typeface="Arial" panose="020B0604020202020204" pitchFamily="34" charset="0"/>
                </a:rPr>
                <a:t>SAINDO DO QUADRADO</a:t>
              </a:r>
            </a:p>
          </p:txBody>
        </p:sp>
        <p:sp>
          <p:nvSpPr>
            <p:cNvPr id="12299" name="CaixaDeTexto 7"/>
            <p:cNvSpPr txBox="1">
              <a:spLocks noChangeArrowheads="1"/>
            </p:cNvSpPr>
            <p:nvPr/>
          </p:nvSpPr>
          <p:spPr bwMode="auto">
            <a:xfrm>
              <a:off x="11183938" y="6321425"/>
              <a:ext cx="63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solidFill>
                    <a:schemeClr val="bg1"/>
                  </a:solidFill>
                </a:rPr>
                <a:t>S9E1</a:t>
              </a:r>
            </a:p>
          </p:txBody>
        </p:sp>
        <p:pic>
          <p:nvPicPr>
            <p:cNvPr id="12300" name="Image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00775"/>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Retângulo 1"/>
          <p:cNvSpPr>
            <a:spLocks noChangeArrowheads="1"/>
          </p:cNvSpPr>
          <p:nvPr/>
        </p:nvSpPr>
        <p:spPr bwMode="auto">
          <a:xfrm>
            <a:off x="-39688" y="5954713"/>
            <a:ext cx="697230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latin typeface="Arial" panose="020B0604020202020204" pitchFamily="34" charset="0"/>
                <a:cs typeface="Arial" panose="020B0604020202020204" pitchFamily="34" charset="0"/>
              </a:rPr>
              <a:t>Fonte/Imagem: http://ciencia.hsw.uol.com.br/10-tecnologias-nasa.htm</a:t>
            </a:r>
          </a:p>
        </p:txBody>
      </p:sp>
      <p:pic>
        <p:nvPicPr>
          <p:cNvPr id="12292" name="Picture 13" descr="http://icon-icons.com/icons2/37/PNG/512/ideabulb_idea_33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60325"/>
            <a:ext cx="1041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tângulo 1"/>
          <p:cNvSpPr>
            <a:spLocks noChangeArrowheads="1"/>
          </p:cNvSpPr>
          <p:nvPr/>
        </p:nvSpPr>
        <p:spPr bwMode="auto">
          <a:xfrm>
            <a:off x="-39688" y="5775325"/>
            <a:ext cx="1433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a:solidFill>
                  <a:srgbClr val="7D7D7D"/>
                </a:solidFill>
                <a:latin typeface="Arial" panose="020B0604020202020204" pitchFamily="34" charset="0"/>
                <a:hlinkClick r:id="rId6"/>
              </a:rPr>
              <a:t>Fonte: icon-icons.com</a:t>
            </a:r>
            <a:endParaRPr lang="pt-BR" altLang="pt-BR"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4047</TotalTime>
  <Words>588</Words>
  <Application>Microsoft Office PowerPoint</Application>
  <PresentationFormat>Widescreen</PresentationFormat>
  <Paragraphs>128</Paragraphs>
  <Slides>25</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25</vt:i4>
      </vt:variant>
    </vt:vector>
  </HeadingPairs>
  <TitlesOfParts>
    <vt:vector size="30" baseType="lpstr">
      <vt:lpstr>Arial</vt:lpstr>
      <vt:lpstr>Calibri</vt:lpstr>
      <vt:lpstr>Calibri Light</vt:lpstr>
      <vt:lpstr>Courier New</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PRINCIPAIS ÁREAS DE ATUAÇÃO AMBIENTAL</vt:lpstr>
      <vt:lpstr>Apresentação do PowerPoint</vt:lpstr>
      <vt:lpstr>PRINCIPAIS ÁREAS DE ATUAÇÃO AMBIENTAL</vt:lpstr>
      <vt:lpstr>PRINCIPAIS ÁREAS DE ATUAÇÃO AMBIENTAL</vt:lpstr>
      <vt:lpstr>PRINCIPAIS ÁREAS DE ATUAÇÃO AMBIENTAL</vt:lpstr>
      <vt:lpstr>PRINCIPAIS ÁREAS DE ATUAÇÃO AMBIENTAL</vt:lpstr>
      <vt:lpstr>PRINCIPAIS ÁREAS DE ATUAÇÃO AMBIENTAL</vt:lpstr>
      <vt:lpstr>PRINCIPAIS ÁREAS DE ATUAÇÃO  AMBIENTAL</vt:lpstr>
      <vt:lpstr>PRINCIPAIS ÁREAS DE ATUAÇÃO AMBIENTAL</vt:lpstr>
      <vt:lpstr>ORIENTAÇÕES PARA MELHOR  INGRESSAR NO MERCADO DE  TRABALHO</vt:lpstr>
      <vt:lpstr>ORIENTAÇÕES PARA MELHOR  INGRESSAR NO MERCADO DE TRABALHO</vt:lpstr>
      <vt:lpstr>ORIENTAÇÕES PARA MELHOR  INGRESSAR NO MERCADO DE TRABALHO</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AMMODO</dc:creator>
  <cp:lastModifiedBy>Giuliano Battisti</cp:lastModifiedBy>
  <cp:revision>117</cp:revision>
  <dcterms:created xsi:type="dcterms:W3CDTF">2015-10-23T14:56:57Z</dcterms:created>
  <dcterms:modified xsi:type="dcterms:W3CDTF">2017-03-16T15:47:25Z</dcterms:modified>
</cp:coreProperties>
</file>